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20" r:id="rId5"/>
    <p:sldId id="294" r:id="rId6"/>
    <p:sldId id="293" r:id="rId7"/>
    <p:sldId id="296" r:id="rId8"/>
    <p:sldId id="298" r:id="rId9"/>
    <p:sldId id="299" r:id="rId10"/>
    <p:sldId id="300" r:id="rId11"/>
    <p:sldId id="301" r:id="rId12"/>
    <p:sldId id="302" r:id="rId13"/>
    <p:sldId id="321" r:id="rId14"/>
    <p:sldId id="303" r:id="rId15"/>
    <p:sldId id="305" r:id="rId16"/>
    <p:sldId id="304" r:id="rId17"/>
    <p:sldId id="322" r:id="rId18"/>
    <p:sldId id="265" r:id="rId19"/>
    <p:sldId id="286" r:id="rId20"/>
    <p:sldId id="288" r:id="rId21"/>
    <p:sldId id="289" r:id="rId22"/>
    <p:sldId id="290" r:id="rId23"/>
    <p:sldId id="291" r:id="rId24"/>
    <p:sldId id="323" r:id="rId25"/>
    <p:sldId id="306" r:id="rId26"/>
    <p:sldId id="307" r:id="rId27"/>
    <p:sldId id="308" r:id="rId28"/>
    <p:sldId id="309" r:id="rId29"/>
    <p:sldId id="310" r:id="rId30"/>
    <p:sldId id="324" r:id="rId31"/>
    <p:sldId id="319" r:id="rId32"/>
    <p:sldId id="28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3811" userDrawn="1">
          <p15:clr>
            <a:srgbClr val="A4A3A4"/>
          </p15:clr>
        </p15:guide>
        <p15:guide id="3" pos="515" userDrawn="1">
          <p15:clr>
            <a:srgbClr val="A4A3A4"/>
          </p15:clr>
        </p15:guide>
        <p15:guide id="4" pos="7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0" autoAdjust="0"/>
    <p:restoredTop sz="92866" autoAdjust="0"/>
  </p:normalViewPr>
  <p:slideViewPr>
    <p:cSldViewPr snapToGrid="0" showGuides="1">
      <p:cViewPr varScale="1">
        <p:scale>
          <a:sx n="84" d="100"/>
          <a:sy n="84" d="100"/>
        </p:scale>
        <p:origin x="136" y="1724"/>
      </p:cViewPr>
      <p:guideLst>
        <p:guide orient="horz" pos="2118"/>
        <p:guide pos="3811"/>
        <p:guide pos="515"/>
        <p:guide pos="7120"/>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A85244-8474-43F7-83A3-B98FF2C18C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30997"/>
          </a:xfrm>
          <a:prstGeom prst="rect">
            <a:avLst/>
          </a:prstGeom>
          <a:noFill/>
        </p:spPr>
        <p:txBody>
          <a:bodyPr wrap="square" rtlCol="0">
            <a:spAutoFit/>
          </a:bodyPr>
          <a:lstStyle/>
          <a:p>
            <a:pPr algn="just"/>
            <a:r>
              <a:rPr lang="zh-CN" altLang="en-US" sz="4800" b="1" spc="300" dirty="0">
                <a:solidFill>
                  <a:schemeClr val="bg1"/>
                </a:solidFill>
              </a:rPr>
              <a:t>北京航空航天大学</a:t>
            </a:r>
            <a:endParaRPr lang="zh-CN" altLang="en-US" sz="4800" b="1" spc="300" dirty="0">
              <a:solidFill>
                <a:schemeClr val="bg1"/>
              </a:solidFill>
            </a:endParaRPr>
          </a:p>
        </p:txBody>
      </p:sp>
      <p:sp>
        <p:nvSpPr>
          <p:cNvPr id="11" name="文本框 10"/>
          <p:cNvSpPr txBox="1"/>
          <p:nvPr/>
        </p:nvSpPr>
        <p:spPr>
          <a:xfrm>
            <a:off x="6050915" y="4338955"/>
            <a:ext cx="4874895" cy="645160"/>
          </a:xfrm>
          <a:prstGeom prst="rect">
            <a:avLst/>
          </a:prstGeom>
          <a:noFill/>
        </p:spPr>
        <p:txBody>
          <a:bodyPr wrap="square" rtlCol="0">
            <a:spAutoFit/>
          </a:bodyPr>
          <a:lstStyle/>
          <a:p>
            <a:r>
              <a:rPr lang="zh-CN" altLang="en-US" b="1" dirty="0">
                <a:solidFill>
                  <a:schemeClr val="bg1"/>
                </a:solidFill>
              </a:rPr>
              <a:t>答辩组：</a:t>
            </a:r>
            <a:r>
              <a:rPr lang="en-US" altLang="zh-CN" b="1" dirty="0">
                <a:solidFill>
                  <a:schemeClr val="bg1"/>
                </a:solidFill>
              </a:rPr>
              <a:t>G233</a:t>
            </a:r>
            <a:endParaRPr lang="en-US" altLang="zh-CN" b="1" dirty="0">
              <a:solidFill>
                <a:schemeClr val="bg1"/>
              </a:solidFill>
            </a:endParaRPr>
          </a:p>
          <a:p>
            <a:r>
              <a:rPr lang="zh-CN" altLang="en-US" b="1" dirty="0">
                <a:solidFill>
                  <a:schemeClr val="bg1"/>
                </a:solidFill>
              </a:rPr>
              <a:t>成员：关凯文</a:t>
            </a:r>
            <a:r>
              <a:rPr lang="en-US" altLang="zh-CN" b="1" dirty="0">
                <a:solidFill>
                  <a:schemeClr val="bg1"/>
                </a:solidFill>
              </a:rPr>
              <a:t> </a:t>
            </a:r>
            <a:r>
              <a:rPr lang="zh-CN" altLang="en-US" b="1" dirty="0">
                <a:solidFill>
                  <a:schemeClr val="bg1"/>
                </a:solidFill>
              </a:rPr>
              <a:t>杨绎</a:t>
            </a:r>
            <a:r>
              <a:rPr lang="en-US" altLang="zh-CN" b="1" dirty="0">
                <a:solidFill>
                  <a:schemeClr val="bg1"/>
                </a:solidFill>
              </a:rPr>
              <a:t> </a:t>
            </a:r>
            <a:r>
              <a:rPr lang="zh-CN" altLang="en-US" b="1" dirty="0">
                <a:solidFill>
                  <a:schemeClr val="bg1"/>
                </a:solidFill>
              </a:rPr>
              <a:t>陈昊旸</a:t>
            </a:r>
            <a:r>
              <a:rPr lang="en-US" altLang="zh-CN" b="1" dirty="0">
                <a:solidFill>
                  <a:schemeClr val="bg1"/>
                </a:solidFill>
              </a:rPr>
              <a:t> </a:t>
            </a:r>
            <a:r>
              <a:rPr lang="zh-CN" altLang="en-US" b="1" dirty="0">
                <a:solidFill>
                  <a:schemeClr val="bg1"/>
                </a:solidFill>
              </a:rPr>
              <a:t>黄逸菲</a:t>
            </a:r>
            <a:r>
              <a:rPr lang="en-US" altLang="zh-CN" b="1" dirty="0">
                <a:solidFill>
                  <a:schemeClr val="bg1"/>
                </a:solidFill>
              </a:rPr>
              <a:t> </a:t>
            </a:r>
            <a:r>
              <a:rPr lang="zh-CN" altLang="en-US" b="1" dirty="0">
                <a:solidFill>
                  <a:schemeClr val="bg1"/>
                </a:solidFill>
              </a:rPr>
              <a:t>李思睿</a:t>
            </a:r>
            <a:endParaRPr lang="zh-CN" altLang="en-US"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Deepwriting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8</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238885" y="979805"/>
            <a:ext cx="6748780" cy="368300"/>
          </a:xfrm>
          <a:prstGeom prst="rect">
            <a:avLst/>
          </a:prstGeom>
          <a:noFill/>
        </p:spPr>
        <p:txBody>
          <a:bodyPr wrap="square" rtlCol="0">
            <a:spAutoFit/>
          </a:bodyPr>
          <a:lstStyle/>
          <a:p>
            <a:r>
              <a:rPr lang="en-US" altLang="zh-CN"/>
              <a:t>https://modelscope.cn/studios/iic/DeepWriting</a:t>
            </a:r>
            <a:endParaRPr lang="en-US" altLang="zh-CN"/>
          </a:p>
        </p:txBody>
      </p:sp>
      <p:pic>
        <p:nvPicPr>
          <p:cNvPr id="9" name="图片 8"/>
          <p:cNvPicPr>
            <a:picLocks noChangeAspect="1"/>
          </p:cNvPicPr>
          <p:nvPr/>
        </p:nvPicPr>
        <p:blipFill>
          <a:blip r:embed="rId1"/>
          <a:stretch>
            <a:fillRect/>
          </a:stretch>
        </p:blipFill>
        <p:spPr>
          <a:xfrm>
            <a:off x="1200150" y="1409700"/>
            <a:ext cx="9812020" cy="49961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1"/>
          <a:stretch>
            <a:fillRect/>
          </a:stretch>
        </p:blipFill>
        <p:spPr>
          <a:xfrm>
            <a:off x="0" y="1477282"/>
            <a:ext cx="5312229" cy="3905382"/>
          </a:xfrm>
          <a:prstGeom prst="rect">
            <a:avLst/>
          </a:prstGeom>
        </p:spPr>
      </p:pic>
      <p:pic>
        <p:nvPicPr>
          <p:cNvPr id="3" name="图片 2"/>
          <p:cNvPicPr/>
          <p:nvPr/>
        </p:nvPicPr>
        <p:blipFill>
          <a:blip r:embed="rId1"/>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nvSpPr>
        <p:spPr>
          <a:xfrm>
            <a:off x="7294012" y="4178180"/>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nvSpPr>
        <p:spPr>
          <a:xfrm>
            <a:off x="7756816" y="4137191"/>
            <a:ext cx="196532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大模型写作评测</a:t>
            </a:r>
            <a:endParaRPr lang="zh-CN" altLang="en-US" sz="2000" b="1">
              <a:solidFill>
                <a:srgbClr val="808080"/>
              </a:solidFill>
              <a:latin typeface="微软雅黑" panose="020B0503020204020204" charset="-122"/>
              <a:ea typeface="微软雅黑" panose="020B0503020204020204" charset="-122"/>
            </a:endParaRPr>
          </a:p>
        </p:txBody>
      </p:sp>
      <p:sp>
        <p:nvSpPr>
          <p:cNvPr id="74" name="矩形 73"/>
          <p:cNvSpPr/>
          <p:nvPr/>
        </p:nvSpPr>
        <p:spPr>
          <a:xfrm>
            <a:off x="7294012" y="4668883"/>
            <a:ext cx="316801" cy="316801"/>
          </a:xfrm>
          <a:prstGeom prst="rect">
            <a:avLst/>
          </a:prstGeom>
          <a:solidFill>
            <a:srgbClr val="0070C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nvSpPr>
        <p:spPr>
          <a:xfrm>
            <a:off x="7756816" y="4627894"/>
            <a:ext cx="734695" cy="398780"/>
          </a:xfrm>
          <a:prstGeom prst="rect">
            <a:avLst/>
          </a:prstGeom>
          <a:noFill/>
          <a:ln>
            <a:noFill/>
          </a:ln>
        </p:spPr>
        <p:txBody>
          <a:bodyPr wrap="none" anchor="ctr">
            <a:spAutoFit/>
          </a:bodyPr>
          <a:lstStyle/>
          <a:p>
            <a:pPr algn="l"/>
            <a:r>
              <a:rPr lang="zh-CN" altLang="en-US" sz="2000" b="1">
                <a:solidFill>
                  <a:srgbClr val="0070C0"/>
                </a:solidFill>
                <a:latin typeface="微软雅黑" panose="020B0503020204020204" charset="-122"/>
                <a:ea typeface="微软雅黑" panose="020B0503020204020204" charset="-122"/>
              </a:rPr>
              <a:t>RAG</a:t>
            </a:r>
            <a:endParaRPr lang="zh-CN" altLang="en-US" sz="2000" b="1">
              <a:solidFill>
                <a:srgbClr val="0070C0"/>
              </a:solidFill>
              <a:latin typeface="微软雅黑" panose="020B0503020204020204" charset="-122"/>
              <a:ea typeface="微软雅黑" panose="020B0503020204020204" charset="-122"/>
            </a:endParaRPr>
          </a:p>
        </p:txBody>
      </p:sp>
      <p:sp>
        <p:nvSpPr>
          <p:cNvPr id="76" name="矩形 75"/>
          <p:cNvSpPr/>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nvSpPr>
        <p:spPr>
          <a:xfrm>
            <a:off x="7756816" y="5118598"/>
            <a:ext cx="87503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agent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78" name="矩形 77"/>
          <p:cNvSpPr/>
          <p:nvPr/>
        </p:nvSpPr>
        <p:spPr>
          <a:xfrm>
            <a:off x="7294012" y="5650292"/>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4</a:t>
            </a:r>
            <a:endParaRPr lang="zh-CN" altLang="en-US" sz="2000" b="1">
              <a:solidFill>
                <a:schemeClr val="lt1"/>
              </a:solidFill>
              <a:latin typeface="微软雅黑" panose="020B0503020204020204" charset="-122"/>
              <a:ea typeface="微软雅黑" panose="020B0503020204020204" charset="-122"/>
            </a:endParaRPr>
          </a:p>
        </p:txBody>
      </p:sp>
      <p:sp>
        <p:nvSpPr>
          <p:cNvPr id="79" name="矩形 78"/>
          <p:cNvSpPr/>
          <p:nvPr/>
        </p:nvSpPr>
        <p:spPr>
          <a:xfrm>
            <a:off x="7756816" y="5609303"/>
            <a:ext cx="106045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prompt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endParaRPr lang="en-US" altLang="zh-CN" sz="3600"/>
          </a:p>
        </p:txBody>
      </p:sp>
      <p:pic>
        <p:nvPicPr>
          <p:cNvPr id="8" name="图片 7"/>
          <p:cNvPicPr/>
          <p:nvPr/>
        </p:nvPicPr>
        <p:blipFill>
          <a:blip r:embed="rId2" cstate="print"/>
          <a:stretch>
            <a:fillRect/>
          </a:stretch>
        </p:blipFill>
        <p:spPr>
          <a:xfrm>
            <a:off x="9906000" y="825500"/>
            <a:ext cx="1397000" cy="1397000"/>
          </a:xfrm>
          <a:prstGeom prst="rect">
            <a:avLst/>
          </a:prstGeom>
        </p:spPr>
      </p:pic>
      <p:sp>
        <p:nvSpPr>
          <p:cNvPr id="2" name="矩形 1"/>
          <p:cNvSpPr/>
          <p:nvPr/>
        </p:nvSpPr>
        <p:spPr>
          <a:xfrm>
            <a:off x="7294012" y="6181787"/>
            <a:ext cx="316801" cy="316801"/>
          </a:xfrm>
          <a:prstGeom prst="rect">
            <a:avLst/>
          </a:prstGeom>
          <a:solidFill>
            <a:schemeClr val="tx1">
              <a:lumMod val="50000"/>
              <a:lumOff val="50000"/>
            </a:schemeClr>
          </a:solidFill>
          <a:ln>
            <a:noFill/>
          </a:ln>
        </p:spPr>
        <p:txBody>
          <a:bodyPr anchor="ctr"/>
          <a:p>
            <a:pPr algn="ctr"/>
            <a:r>
              <a:rPr lang="en-US" altLang="zh-CN" sz="2000" b="1">
                <a:solidFill>
                  <a:schemeClr val="lt1"/>
                </a:solidFill>
                <a:latin typeface="微软雅黑" panose="020B0503020204020204" charset="-122"/>
                <a:ea typeface="微软雅黑" panose="020B0503020204020204" charset="-122"/>
              </a:rPr>
              <a:t>5</a:t>
            </a:r>
            <a:endParaRPr lang="en-US" altLang="zh-CN" sz="2000" b="1">
              <a:solidFill>
                <a:schemeClr val="lt1"/>
              </a:solidFill>
              <a:latin typeface="微软雅黑" panose="020B0503020204020204" charset="-122"/>
              <a:ea typeface="微软雅黑" panose="020B0503020204020204" charset="-122"/>
            </a:endParaRPr>
          </a:p>
        </p:txBody>
      </p:sp>
      <p:sp>
        <p:nvSpPr>
          <p:cNvPr id="4" name="矩形 3"/>
          <p:cNvSpPr/>
          <p:nvPr/>
        </p:nvSpPr>
        <p:spPr>
          <a:xfrm>
            <a:off x="7756816" y="6140798"/>
            <a:ext cx="2219960" cy="398780"/>
          </a:xfrm>
          <a:prstGeom prst="rect">
            <a:avLst/>
          </a:prstGeom>
          <a:noFill/>
          <a:ln>
            <a:noFill/>
          </a:ln>
        </p:spPr>
        <p:txBody>
          <a:bodyPr wrap="none" anchor="ctr">
            <a:spAutoFit/>
          </a:bodyPr>
          <a:p>
            <a:pPr algn="l"/>
            <a:r>
              <a:rPr lang="zh-CN" altLang="en-US" sz="2000" b="1">
                <a:solidFill>
                  <a:schemeClr val="tx1">
                    <a:lumMod val="50000"/>
                    <a:lumOff val="50000"/>
                  </a:schemeClr>
                </a:solidFill>
                <a:latin typeface="微软雅黑" panose="020B0503020204020204" charset="-122"/>
                <a:ea typeface="微软雅黑" panose="020B0503020204020204" charset="-122"/>
              </a:rPr>
              <a:t>后续项目设计思路</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RAG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9</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2299" y="2098921"/>
            <a:ext cx="7329701" cy="3827110"/>
          </a:xfrm>
          <a:prstGeom prst="rect">
            <a:avLst/>
          </a:prstGeom>
        </p:spPr>
      </p:pic>
      <p:sp>
        <p:nvSpPr>
          <p:cNvPr id="12" name="文本框 11"/>
          <p:cNvSpPr txBox="1"/>
          <p:nvPr/>
        </p:nvSpPr>
        <p:spPr>
          <a:xfrm>
            <a:off x="353260" y="1159313"/>
            <a:ext cx="4509038" cy="2954655"/>
          </a:xfrm>
          <a:prstGeom prst="rect">
            <a:avLst/>
          </a:prstGeom>
          <a:noFill/>
          <a:ln w="19050">
            <a:solidFill>
              <a:schemeClr val="bg2">
                <a:lumMod val="50000"/>
              </a:schemeClr>
            </a:solidFill>
            <a:prstDash val="dash"/>
          </a:ln>
        </p:spPr>
        <p:txBody>
          <a:bodyPr wrap="square" rtlCol="0">
            <a:spAutoFit/>
          </a:bodyPr>
          <a:lstStyle/>
          <a:p>
            <a:pPr algn="ct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LLM</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面临的问题</a:t>
            </a:r>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特定领域下</a:t>
            </a:r>
            <a:r>
              <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rPr>
              <a:t>LLM</a:t>
            </a: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的知识缺失，导致胡言乱语</a:t>
            </a:r>
            <a:r>
              <a:rPr lang="zh-CN" altLang="en-US" dirty="0">
                <a:latin typeface="Times New Roman" panose="02020603050405020304" pitchFamily="18" charset="0"/>
                <a:cs typeface="Times New Roman" panose="02020603050405020304" pitchFamily="18" charset="0"/>
              </a:rPr>
              <a:t>；</a:t>
            </a:r>
            <a:r>
              <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rPr>
              <a:t>LLM</a:t>
            </a: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只能接受训练前的知识，而无法接触到最新知识</a:t>
            </a:r>
            <a:endPar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拥有联网搜索功能后，</a:t>
            </a:r>
            <a:r>
              <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rPr>
              <a:t>LLM</a:t>
            </a: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可以一定程度上解决幻觉问题，但是网络上可以搜索到的内容大多为博客、分享等，不具有权威性，质量参差不齐</a:t>
            </a:r>
            <a:endPar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某些专业领域的相关知识可能无法在网络上直接搜索到，导致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LLM</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无法回答</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353260" y="4974900"/>
            <a:ext cx="4509038" cy="923330"/>
          </a:xfrm>
          <a:prstGeom prst="rect">
            <a:avLst/>
          </a:prstGeom>
          <a:solidFill>
            <a:schemeClr val="accent5">
              <a:lumMod val="40000"/>
              <a:lumOff val="60000"/>
            </a:schemeClr>
          </a:solidFill>
        </p:spPr>
        <p:txBody>
          <a:bodyPr wrap="square">
            <a:spAutoFit/>
          </a:bodyPr>
          <a:lstStyle/>
          <a:p>
            <a:pPr marL="0" indent="0">
              <a:buNone/>
            </a:pPr>
            <a:r>
              <a:rPr kumimoji="1"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将相关的专业内容构成知识库（文档、表格、</a:t>
            </a:r>
            <a:r>
              <a:rPr kumimoji="1"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PDF</a:t>
            </a:r>
            <a:r>
              <a:rPr kumimoji="1"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等多种形式），利用外部知识库检索</a:t>
            </a: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，增强</a:t>
            </a:r>
            <a:r>
              <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rPr>
              <a:t>LLMs</a:t>
            </a: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生成内容的准确性</a:t>
            </a:r>
            <a:endParaRPr kumimoji="1"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nvSpPr>
        <p:spPr>
          <a:xfrm>
            <a:off x="5272549" y="1391374"/>
            <a:ext cx="6919451" cy="369332"/>
          </a:xfrm>
          <a:prstGeom prst="rect">
            <a:avLst/>
          </a:prstGeom>
          <a:noFill/>
        </p:spPr>
        <p:txBody>
          <a:bodyPr wrap="square">
            <a:spAutoFit/>
          </a:bodyPr>
          <a:lstStyle/>
          <a:p>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RAG</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框架：</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Retrieval Augmented Generation</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检索</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增强</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生成</a:t>
            </a:r>
            <a:endParaRPr kumimoji="1"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下箭头 17"/>
          <p:cNvSpPr/>
          <p:nvPr/>
        </p:nvSpPr>
        <p:spPr>
          <a:xfrm>
            <a:off x="1979684" y="4283076"/>
            <a:ext cx="1288026" cy="618193"/>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RAG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10</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 name="文本框 9"/>
          <p:cNvSpPr txBox="1"/>
          <p:nvPr/>
        </p:nvSpPr>
        <p:spPr>
          <a:xfrm>
            <a:off x="497248" y="948923"/>
            <a:ext cx="10328068" cy="400110"/>
          </a:xfrm>
          <a:prstGeom prst="rect">
            <a:avLst/>
          </a:prstGeom>
          <a:noFill/>
        </p:spPr>
        <p:txBody>
          <a:bodyPr wrap="square">
            <a:spAutoFit/>
          </a:bodyPr>
          <a:lstStyle/>
          <a:p>
            <a:r>
              <a:rPr kumimoji="1" lang="en-US" altLang="zh-CN" sz="2000" dirty="0" err="1">
                <a:latin typeface="Times New Roman" panose="02020603050405020304" pitchFamily="18" charset="0"/>
                <a:ea typeface="宋体" panose="02010600030101010101" pitchFamily="2" charset="-122"/>
                <a:cs typeface="Times New Roman" panose="02020603050405020304" pitchFamily="18" charset="0"/>
              </a:rPr>
              <a:t>Langchain</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自己搭建</a:t>
            </a:r>
            <a:r>
              <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rPr>
              <a:t>RAG</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系统</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460018" y="1588231"/>
            <a:ext cx="4704017" cy="286232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步骤一：索引</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加载：首先需要加载数据，可以使用DocumentLoaders库。</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拆分：文本拆分器将大型文档拆分成更小的块。这对于索引数据和将数据传递给模型都很有必要，因为大块更难搜索，也不适合模型的有限上下文窗口。</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信息存储：需要一个地方来存储和索引我们的拆分，以便以后可以搜索它们。通常使用VectorStore和Embeddings模型来完成。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08038" y="1187432"/>
            <a:ext cx="6583924" cy="3663920"/>
          </a:xfrm>
          <a:prstGeom prst="rect">
            <a:avLst/>
          </a:prstGeom>
        </p:spPr>
      </p:pic>
      <p:sp>
        <p:nvSpPr>
          <p:cNvPr id="24" name="文本框 23"/>
          <p:cNvSpPr txBox="1"/>
          <p:nvPr/>
        </p:nvSpPr>
        <p:spPr>
          <a:xfrm>
            <a:off x="460018" y="5207915"/>
            <a:ext cx="9482494"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步骤二：检索和生成</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检索：给定用户输入，使用Retriever从存储中检索相关拆分。</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生成：ChatModel/LLM使用包含问题和检索到的数据的提示生成答案。</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RAG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 name="文本框 9"/>
          <p:cNvSpPr txBox="1"/>
          <p:nvPr/>
        </p:nvSpPr>
        <p:spPr>
          <a:xfrm>
            <a:off x="497248" y="948923"/>
            <a:ext cx="10328068" cy="707886"/>
          </a:xfrm>
          <a:prstGeom prst="rect">
            <a:avLst/>
          </a:prstGeom>
          <a:noFill/>
        </p:spPr>
        <p:txBody>
          <a:bodyPr wrap="square">
            <a:spAutoFit/>
          </a:bodyPr>
          <a:lstStyle/>
          <a:p>
            <a:r>
              <a:rPr kumimoji="1" lang="en-US" altLang="zh-CN" sz="2000" dirty="0" err="1">
                <a:latin typeface="Times New Roman" panose="02020603050405020304" pitchFamily="18" charset="0"/>
                <a:ea typeface="宋体" panose="02010600030101010101" pitchFamily="2" charset="-122"/>
                <a:cs typeface="Times New Roman" panose="02020603050405020304" pitchFamily="18" charset="0"/>
              </a:rPr>
              <a:t>Dify</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框架：</a:t>
            </a:r>
            <a:r>
              <a:rPr lang="zh-CN" altLang="en-US" sz="20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提供了</a:t>
            </a:r>
            <a:r>
              <a:rPr lang="zh-CN" altLang="en-US" sz="200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用户友好界面和一系列强大的工具</a:t>
            </a:r>
            <a:r>
              <a:rPr lang="zh-CN" altLang="en-US" sz="20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，能够快速搭建生产级的</a:t>
            </a:r>
            <a:r>
              <a:rPr lang="en-GB" altLang="zh-CN" sz="20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AI</a:t>
            </a:r>
            <a:r>
              <a:rPr lang="zh-CN" altLang="en-US" sz="20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应用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，适合多模型协作和复杂业务流程的场景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497248" y="1656809"/>
            <a:ext cx="10328068" cy="707886"/>
          </a:xfrm>
          <a:prstGeom prst="rect">
            <a:avLst/>
          </a:prstGeom>
          <a:noFill/>
        </p:spPr>
        <p:txBody>
          <a:bodyPr wrap="square">
            <a:spAutoFit/>
          </a:bodyPr>
          <a:lstStyle/>
          <a:p>
            <a:r>
              <a:rPr kumimoji="1" lang="en-US" altLang="zh-CN" sz="2000" dirty="0" err="1">
                <a:latin typeface="Times New Roman" panose="02020603050405020304" pitchFamily="18" charset="0"/>
                <a:ea typeface="宋体" panose="02010600030101010101" pitchFamily="2" charset="-122"/>
                <a:cs typeface="Times New Roman" panose="02020603050405020304" pitchFamily="18" charset="0"/>
              </a:rPr>
              <a:t>RAGFlow</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：是一种融合了数据检索与生成式模型的新型系统架构，其核心思想在于将大规模检索系统与先进的生成式模型相结合，适合处理特别复杂的文档和非结构化数据</a:t>
            </a: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675601" y="2576052"/>
            <a:ext cx="11250928" cy="73866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Step 1: </a:t>
            </a:r>
            <a:r>
              <a:rPr kumimoji="1" lang="en-GB" altLang="zh-CN" dirty="0" err="1">
                <a:latin typeface="Times New Roman" panose="02020603050405020304" pitchFamily="18" charset="0"/>
                <a:ea typeface="宋体" panose="02010600030101010101" pitchFamily="2" charset="-122"/>
                <a:cs typeface="Times New Roman" panose="02020603050405020304" pitchFamily="18" charset="0"/>
              </a:rPr>
              <a:t>Dify</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配置，即安装</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Dify</a:t>
            </a:r>
            <a:endParaRPr kumimoji="1" lang="en-US" altLang="zh-CN" sz="105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en-GB" altLang="zh-CN" sz="1200" dirty="0">
                <a:latin typeface="Times New Roman" panose="02020603050405020304" pitchFamily="18" charset="0"/>
                <a:ea typeface="宋体" panose="02010600030101010101" pitchFamily="2" charset="-122"/>
                <a:cs typeface="Times New Roman" panose="02020603050405020304" pitchFamily="18" charset="0"/>
              </a:rPr>
              <a:t>https://</a:t>
            </a:r>
            <a:r>
              <a:rPr kumimoji="1" lang="en-GB" altLang="zh-CN" sz="1200" dirty="0" err="1">
                <a:latin typeface="Times New Roman" panose="02020603050405020304" pitchFamily="18" charset="0"/>
                <a:ea typeface="宋体" panose="02010600030101010101" pitchFamily="2" charset="-122"/>
                <a:cs typeface="Times New Roman" panose="02020603050405020304" pitchFamily="18" charset="0"/>
              </a:rPr>
              <a:t>link.zhihu.com</a:t>
            </a:r>
            <a:r>
              <a:rPr kumimoji="1" lang="en-GB" altLang="zh-CN" sz="1200" dirty="0">
                <a:latin typeface="Times New Roman" panose="02020603050405020304" pitchFamily="18" charset="0"/>
                <a:ea typeface="宋体" panose="02010600030101010101" pitchFamily="2" charset="-122"/>
                <a:cs typeface="Times New Roman" panose="02020603050405020304" pitchFamily="18" charset="0"/>
              </a:rPr>
              <a:t>/?target=https%3A//</a:t>
            </a:r>
            <a:r>
              <a:rPr kumimoji="1" lang="en-GB" altLang="zh-CN" sz="1200" dirty="0" err="1">
                <a:latin typeface="Times New Roman" panose="02020603050405020304" pitchFamily="18" charset="0"/>
                <a:ea typeface="宋体" panose="02010600030101010101" pitchFamily="2" charset="-122"/>
                <a:cs typeface="Times New Roman" panose="02020603050405020304" pitchFamily="18" charset="0"/>
              </a:rPr>
              <a:t>mp.weixin.qq.com</a:t>
            </a:r>
            <a:r>
              <a:rPr kumimoji="1" lang="en-GB" altLang="zh-CN" sz="1200" dirty="0">
                <a:latin typeface="Times New Roman" panose="02020603050405020304" pitchFamily="18" charset="0"/>
                <a:ea typeface="宋体" panose="02010600030101010101" pitchFamily="2" charset="-122"/>
                <a:cs typeface="Times New Roman" panose="02020603050405020304" pitchFamily="18" charset="0"/>
              </a:rPr>
              <a:t>/s%3F__biz%3DMzk0OTY1MTM0OA%3D%3D%26mid%3D2247484622%26idx%3D1%26sn%3D4c7fd913f9667804f52b3da63263fa2e%26scene%3D21%23wechat_redirect</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716976" y="3577658"/>
            <a:ext cx="7949227" cy="646331"/>
          </a:xfrm>
          <a:prstGeom prst="rect">
            <a:avLst/>
          </a:prstGeom>
          <a:noFill/>
        </p:spPr>
        <p:txBody>
          <a:bodyPr wrap="none" rtlCol="0">
            <a:spAutoFit/>
          </a:bodyPr>
          <a:lstStyle/>
          <a:p>
            <a:pPr marL="285750" indent="-285750">
              <a:buFont typeface="Wingdings" panose="05000000000000000000" pitchFamily="2" charset="2"/>
              <a:buChar char="Ø"/>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Step 2: </a:t>
            </a:r>
            <a:r>
              <a:rPr kumimoji="1" lang="en-GB" altLang="zh-CN" dirty="0" err="1">
                <a:latin typeface="Times New Roman" panose="02020603050405020304" pitchFamily="18" charset="0"/>
                <a:ea typeface="宋体" panose="02010600030101010101" pitchFamily="2" charset="-122"/>
                <a:cs typeface="Times New Roman" panose="02020603050405020304" pitchFamily="18" charset="0"/>
              </a:rPr>
              <a:t>RagFlow</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配置，安装</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RAGFlow</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并启动，</a:t>
            </a:r>
            <a:r>
              <a:rPr lang="zh-CN" altLang="en-US" b="0"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浏览器打开 并 注册并登录</a:t>
            </a:r>
            <a:endParaRPr lang="en-US" altLang="zh-CN" b="0"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在网页中新建知识库并上传数据集，解析成功获得知识库</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id</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716976" y="4444417"/>
            <a:ext cx="7051930" cy="923330"/>
          </a:xfrm>
          <a:prstGeom prst="rect">
            <a:avLst/>
          </a:prstGeom>
          <a:noFill/>
        </p:spPr>
        <p:txBody>
          <a:bodyPr wrap="none" rtlCol="0">
            <a:spAutoFit/>
          </a:bodyPr>
          <a:lstStyle/>
          <a:p>
            <a:pPr marL="285750" indent="-285750">
              <a:buFont typeface="Wingdings" panose="05000000000000000000" pitchFamily="2" charset="2"/>
              <a:buChar char="Ø"/>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Step 3: </a:t>
            </a:r>
            <a:r>
              <a:rPr kumimoji="1" lang="en-GB" altLang="zh-CN" dirty="0" err="1">
                <a:latin typeface="Times New Roman" panose="02020603050405020304" pitchFamily="18" charset="0"/>
                <a:ea typeface="宋体" panose="02010600030101010101" pitchFamily="2" charset="-122"/>
                <a:cs typeface="Times New Roman" panose="02020603050405020304" pitchFamily="18" charset="0"/>
              </a:rPr>
              <a:t>Dify</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外挂</a:t>
            </a:r>
            <a:r>
              <a:rPr kumimoji="1" lang="en-GB" altLang="zh-CN" dirty="0" err="1">
                <a:latin typeface="Times New Roman" panose="02020603050405020304" pitchFamily="18" charset="0"/>
                <a:ea typeface="宋体" panose="02010600030101010101" pitchFamily="2" charset="-122"/>
                <a:cs typeface="Times New Roman" panose="02020603050405020304" pitchFamily="18" charset="0"/>
              </a:rPr>
              <a:t>RAGFLow</a:t>
            </a:r>
            <a:endParaRPr kumimoji="1" lang="en-GB"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配置外部知识库 </a:t>
            </a:r>
            <a:r>
              <a:rPr lang="en-GB" altLang="zh-CN"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API</a:t>
            </a: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GB" dirty="0">
                <a:latin typeface="Times New Roman" panose="02020603050405020304" pitchFamily="18" charset="0"/>
                <a:ea typeface="宋体" panose="02010600030101010101" pitchFamily="2" charset="-122"/>
                <a:cs typeface="Times New Roman" panose="02020603050405020304" pitchFamily="18" charset="0"/>
              </a:rPr>
              <a:t>将</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RAGFlow</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信息对应配置到</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Dify</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上</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创建外部知识库</a:t>
            </a:r>
            <a:r>
              <a:rPr kumimoji="1" lang="zh-CN" altLang="en-US" dirty="0">
                <a:solidFill>
                  <a:srgbClr val="12121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选择知识库</a:t>
            </a:r>
            <a:r>
              <a:rPr lang="en-GB" altLang="zh-CN"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API--</a:t>
            </a: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填入对应知识库</a:t>
            </a:r>
            <a:r>
              <a:rPr lang="en-GB" altLang="zh-CN"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点击连接</a:t>
            </a:r>
            <a:endParaRPr lang="zh-CN" altLang="en-US" i="0" u="none" strike="noStrike"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856558" y="6201117"/>
            <a:ext cx="10889014"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参考https://www.zhihu.com/tardis/bd/art/1895122620669740251?source_id=1001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716976" y="5558746"/>
            <a:ext cx="7738766" cy="369332"/>
          </a:xfrm>
          <a:prstGeom prst="rect">
            <a:avLst/>
          </a:prstGeom>
          <a:noFill/>
        </p:spPr>
        <p:txBody>
          <a:bodyPr wrap="square">
            <a:spAutoFit/>
          </a:bodyPr>
          <a:lstStyle/>
          <a:p>
            <a:pPr marL="285750" indent="-285750">
              <a:buFont typeface="Wingdings" panose="05000000000000000000" pitchFamily="2" charset="2"/>
              <a:buChar char="Ø"/>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Step 4: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实测表格、图片、公式，提问知识库中的信息，效果良好</a:t>
            </a:r>
            <a:endParaRPr kumimoji="1" lang="en-GB"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1"/>
          <a:stretch>
            <a:fillRect/>
          </a:stretch>
        </p:blipFill>
        <p:spPr>
          <a:xfrm>
            <a:off x="0" y="1477282"/>
            <a:ext cx="5312229" cy="3905382"/>
          </a:xfrm>
          <a:prstGeom prst="rect">
            <a:avLst/>
          </a:prstGeom>
        </p:spPr>
      </p:pic>
      <p:pic>
        <p:nvPicPr>
          <p:cNvPr id="3" name="图片 2"/>
          <p:cNvPicPr/>
          <p:nvPr/>
        </p:nvPicPr>
        <p:blipFill>
          <a:blip r:embed="rId1"/>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nvSpPr>
        <p:spPr>
          <a:xfrm>
            <a:off x="7294012" y="4178180"/>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nvSpPr>
        <p:spPr>
          <a:xfrm>
            <a:off x="7756816" y="4137191"/>
            <a:ext cx="196532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大模型写作评测</a:t>
            </a:r>
            <a:endParaRPr lang="zh-CN" altLang="en-US" sz="2000" b="1">
              <a:solidFill>
                <a:srgbClr val="808080"/>
              </a:solidFill>
              <a:latin typeface="微软雅黑" panose="020B0503020204020204" charset="-122"/>
              <a:ea typeface="微软雅黑" panose="020B0503020204020204" charset="-122"/>
            </a:endParaRPr>
          </a:p>
        </p:txBody>
      </p:sp>
      <p:sp>
        <p:nvSpPr>
          <p:cNvPr id="74" name="矩形 73"/>
          <p:cNvSpPr/>
          <p:nvPr/>
        </p:nvSpPr>
        <p:spPr>
          <a:xfrm>
            <a:off x="7294012" y="4668883"/>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nvSpPr>
        <p:spPr>
          <a:xfrm>
            <a:off x="7756816" y="4627894"/>
            <a:ext cx="73469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RAG</a:t>
            </a:r>
            <a:endParaRPr lang="zh-CN" altLang="en-US" sz="2000" b="1">
              <a:solidFill>
                <a:srgbClr val="808080"/>
              </a:solidFill>
              <a:latin typeface="微软雅黑" panose="020B0503020204020204" charset="-122"/>
              <a:ea typeface="微软雅黑" panose="020B0503020204020204" charset="-122"/>
            </a:endParaRPr>
          </a:p>
        </p:txBody>
      </p:sp>
      <p:sp>
        <p:nvSpPr>
          <p:cNvPr id="76" name="矩形 75"/>
          <p:cNvSpPr/>
          <p:nvPr/>
        </p:nvSpPr>
        <p:spPr>
          <a:xfrm>
            <a:off x="7294012" y="5159587"/>
            <a:ext cx="316801" cy="316801"/>
          </a:xfrm>
          <a:prstGeom prst="rect">
            <a:avLst/>
          </a:prstGeom>
          <a:solidFill>
            <a:srgbClr val="0070C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nvSpPr>
        <p:spPr>
          <a:xfrm>
            <a:off x="7756816" y="5118598"/>
            <a:ext cx="875030" cy="398780"/>
          </a:xfrm>
          <a:prstGeom prst="rect">
            <a:avLst/>
          </a:prstGeom>
          <a:noFill/>
          <a:ln>
            <a:noFill/>
          </a:ln>
        </p:spPr>
        <p:txBody>
          <a:bodyPr wrap="none" anchor="ctr">
            <a:spAutoFit/>
          </a:bodyPr>
          <a:lstStyle/>
          <a:p>
            <a:pPr algn="l"/>
            <a:r>
              <a:rPr lang="zh-CN" altLang="en-US" sz="2000" b="1">
                <a:solidFill>
                  <a:srgbClr val="0070C0"/>
                </a:solidFill>
                <a:latin typeface="微软雅黑" panose="020B0503020204020204" charset="-122"/>
                <a:ea typeface="微软雅黑" panose="020B0503020204020204" charset="-122"/>
              </a:rPr>
              <a:t>agent</a:t>
            </a:r>
            <a:endParaRPr lang="zh-CN" altLang="en-US" sz="2000" b="1">
              <a:solidFill>
                <a:srgbClr val="0070C0"/>
              </a:solidFill>
              <a:latin typeface="微软雅黑" panose="020B0503020204020204" charset="-122"/>
              <a:ea typeface="微软雅黑" panose="020B0503020204020204" charset="-122"/>
            </a:endParaRPr>
          </a:p>
        </p:txBody>
      </p:sp>
      <p:sp>
        <p:nvSpPr>
          <p:cNvPr id="78" name="矩形 77"/>
          <p:cNvSpPr/>
          <p:nvPr/>
        </p:nvSpPr>
        <p:spPr>
          <a:xfrm>
            <a:off x="7294012" y="5650292"/>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4</a:t>
            </a:r>
            <a:endParaRPr lang="zh-CN" altLang="en-US" sz="2000" b="1">
              <a:solidFill>
                <a:schemeClr val="lt1"/>
              </a:solidFill>
              <a:latin typeface="微软雅黑" panose="020B0503020204020204" charset="-122"/>
              <a:ea typeface="微软雅黑" panose="020B0503020204020204" charset="-122"/>
            </a:endParaRPr>
          </a:p>
        </p:txBody>
      </p:sp>
      <p:sp>
        <p:nvSpPr>
          <p:cNvPr id="79" name="矩形 78"/>
          <p:cNvSpPr/>
          <p:nvPr/>
        </p:nvSpPr>
        <p:spPr>
          <a:xfrm>
            <a:off x="7756816" y="5609303"/>
            <a:ext cx="106045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prompt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endParaRPr lang="en-US" altLang="zh-CN" sz="3600"/>
          </a:p>
        </p:txBody>
      </p:sp>
      <p:pic>
        <p:nvPicPr>
          <p:cNvPr id="8" name="图片 7"/>
          <p:cNvPicPr/>
          <p:nvPr/>
        </p:nvPicPr>
        <p:blipFill>
          <a:blip r:embed="rId2" cstate="print"/>
          <a:stretch>
            <a:fillRect/>
          </a:stretch>
        </p:blipFill>
        <p:spPr>
          <a:xfrm>
            <a:off x="9906000" y="825500"/>
            <a:ext cx="1397000" cy="1397000"/>
          </a:xfrm>
          <a:prstGeom prst="rect">
            <a:avLst/>
          </a:prstGeom>
        </p:spPr>
      </p:pic>
      <p:sp>
        <p:nvSpPr>
          <p:cNvPr id="2" name="矩形 1"/>
          <p:cNvSpPr/>
          <p:nvPr/>
        </p:nvSpPr>
        <p:spPr>
          <a:xfrm>
            <a:off x="7294012" y="6181787"/>
            <a:ext cx="316801" cy="316801"/>
          </a:xfrm>
          <a:prstGeom prst="rect">
            <a:avLst/>
          </a:prstGeom>
          <a:solidFill>
            <a:schemeClr val="tx1">
              <a:lumMod val="50000"/>
              <a:lumOff val="50000"/>
            </a:schemeClr>
          </a:solidFill>
          <a:ln>
            <a:noFill/>
          </a:ln>
        </p:spPr>
        <p:txBody>
          <a:bodyPr anchor="ctr"/>
          <a:p>
            <a:pPr algn="ctr"/>
            <a:r>
              <a:rPr lang="en-US" altLang="zh-CN" sz="2000" b="1">
                <a:solidFill>
                  <a:schemeClr val="lt1"/>
                </a:solidFill>
                <a:latin typeface="微软雅黑" panose="020B0503020204020204" charset="-122"/>
                <a:ea typeface="微软雅黑" panose="020B0503020204020204" charset="-122"/>
              </a:rPr>
              <a:t>5</a:t>
            </a:r>
            <a:endParaRPr lang="en-US" altLang="zh-CN" sz="2000" b="1">
              <a:solidFill>
                <a:schemeClr val="lt1"/>
              </a:solidFill>
              <a:latin typeface="微软雅黑" panose="020B0503020204020204" charset="-122"/>
              <a:ea typeface="微软雅黑" panose="020B0503020204020204" charset="-122"/>
            </a:endParaRPr>
          </a:p>
        </p:txBody>
      </p:sp>
      <p:sp>
        <p:nvSpPr>
          <p:cNvPr id="4" name="矩形 3"/>
          <p:cNvSpPr/>
          <p:nvPr/>
        </p:nvSpPr>
        <p:spPr>
          <a:xfrm>
            <a:off x="7756816" y="6140798"/>
            <a:ext cx="2219960" cy="398780"/>
          </a:xfrm>
          <a:prstGeom prst="rect">
            <a:avLst/>
          </a:prstGeom>
          <a:noFill/>
          <a:ln>
            <a:noFill/>
          </a:ln>
        </p:spPr>
        <p:txBody>
          <a:bodyPr wrap="none" anchor="ctr">
            <a:spAutoFit/>
          </a:bodyPr>
          <a:p>
            <a:pPr algn="l"/>
            <a:r>
              <a:rPr lang="zh-CN" altLang="en-US" sz="2000" b="1">
                <a:solidFill>
                  <a:schemeClr val="tx1">
                    <a:lumMod val="50000"/>
                    <a:lumOff val="50000"/>
                  </a:schemeClr>
                </a:solidFill>
                <a:latin typeface="微软雅黑" panose="020B0503020204020204" charset="-122"/>
                <a:ea typeface="微软雅黑" panose="020B0503020204020204" charset="-122"/>
              </a:rPr>
              <a:t>后续项目设计思路</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Agent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en-US" altLang="zh-CN" sz="2000" dirty="0">
                <a:solidFill>
                  <a:schemeClr val="tx1">
                    <a:lumMod val="75000"/>
                    <a:lumOff val="25000"/>
                  </a:schemeClr>
                </a:solidFill>
                <a:uFillTx/>
                <a:latin typeface="Arial" panose="020B0604020202020204" pitchFamily="34" charset="0"/>
              </a:rPr>
              <a:t>Agent</a:t>
            </a:r>
            <a:r>
              <a:rPr lang="zh-CN" altLang="en-US" sz="2000" dirty="0">
                <a:solidFill>
                  <a:schemeClr val="tx1">
                    <a:lumMod val="75000"/>
                    <a:lumOff val="25000"/>
                  </a:schemeClr>
                </a:solidFill>
                <a:uFillTx/>
                <a:latin typeface="Arial" panose="020B0604020202020204" pitchFamily="34" charset="0"/>
              </a:rPr>
              <a:t>，也称智能体，在架构上通常由三部分组成：</a:t>
            </a:r>
            <a:endParaRPr lang="zh-CN" altLang="en-US" sz="2000" dirty="0">
              <a:solidFill>
                <a:schemeClr val="tx1">
                  <a:lumMod val="75000"/>
                  <a:lumOff val="25000"/>
                </a:schemeClr>
              </a:solidFill>
              <a:uFillTx/>
              <a:latin typeface="Arial" panose="020B0604020202020204" pitchFamily="34" charset="0"/>
            </a:endParaRPr>
          </a:p>
          <a:p>
            <a:pPr algn="l">
              <a:lnSpc>
                <a:spcPct val="130000"/>
              </a:lnSpc>
            </a:pPr>
            <a:endParaRPr lang="zh-CN" altLang="en-US" sz="2000" dirty="0">
              <a:solidFill>
                <a:schemeClr val="tx1">
                  <a:lumMod val="75000"/>
                  <a:lumOff val="25000"/>
                </a:schemeClr>
              </a:solidFill>
              <a:uFillTx/>
              <a:latin typeface="Arial" panose="020B0604020202020204" pitchFamily="34" charset="0"/>
            </a:endParaRPr>
          </a:p>
          <a:p>
            <a:pPr algn="ctr">
              <a:lnSpc>
                <a:spcPct val="130000"/>
              </a:lnSpc>
            </a:pPr>
            <a:r>
              <a:rPr lang="en-US" altLang="zh-CN" sz="2000" dirty="0">
                <a:solidFill>
                  <a:schemeClr val="tx1">
                    <a:lumMod val="75000"/>
                    <a:lumOff val="25000"/>
                  </a:schemeClr>
                </a:solidFill>
                <a:uFillTx/>
                <a:latin typeface="Arial" panose="020B0604020202020204" pitchFamily="34" charset="0"/>
              </a:rPr>
              <a:t>LLM - Tool - Orchestrater</a:t>
            </a:r>
            <a:endParaRPr lang="en-US" altLang="zh-CN" sz="2000" dirty="0">
              <a:solidFill>
                <a:schemeClr val="tx1">
                  <a:lumMod val="75000"/>
                  <a:lumOff val="25000"/>
                </a:schemeClr>
              </a:solidFill>
              <a:uFillTx/>
              <a:latin typeface="Arial" panose="020B0604020202020204" pitchFamily="34" charset="0"/>
            </a:endParaRPr>
          </a:p>
          <a:p>
            <a:pPr algn="ctr">
              <a:lnSpc>
                <a:spcPct val="130000"/>
              </a:lnSpc>
            </a:pPr>
            <a:endParaRPr lang="en-US" altLang="zh-CN"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：大语言模型。根据应用场景，可选择大型思考模型（如</a:t>
            </a:r>
            <a:r>
              <a:rPr lang="en-US" altLang="zh-CN" sz="2000" dirty="0">
                <a:solidFill>
                  <a:schemeClr val="tx1">
                    <a:lumMod val="75000"/>
                    <a:lumOff val="25000"/>
                  </a:schemeClr>
                </a:solidFill>
                <a:uFillTx/>
                <a:latin typeface="Arial" panose="020B0604020202020204" pitchFamily="34" charset="0"/>
              </a:rPr>
              <a:t>deepseekR1, O4-mini-high, Qwen max)</a:t>
            </a:r>
            <a:r>
              <a:rPr lang="zh-CN" altLang="en-US" sz="2000" dirty="0">
                <a:solidFill>
                  <a:schemeClr val="tx1">
                    <a:lumMod val="75000"/>
                    <a:lumOff val="25000"/>
                  </a:schemeClr>
                </a:solidFill>
                <a:uFillTx/>
                <a:latin typeface="Arial" panose="020B0604020202020204" pitchFamily="34" charset="0"/>
              </a:rPr>
              <a:t>，微调模型，小型模型。根据使用场景选择合适的模型，以致进行微调，可以平衡开销成本、开发成本、使用效果。</a:t>
            </a:r>
            <a:endParaRPr lang="zh-CN" altLang="en-US"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Tool</a:t>
            </a:r>
            <a:r>
              <a:rPr lang="zh-CN" altLang="en-US" sz="2000" dirty="0">
                <a:solidFill>
                  <a:schemeClr val="tx1">
                    <a:lumMod val="75000"/>
                    <a:lumOff val="25000"/>
                  </a:schemeClr>
                </a:solidFill>
                <a:uFillTx/>
                <a:latin typeface="Arial" panose="020B0604020202020204" pitchFamily="34" charset="0"/>
              </a:rPr>
              <a:t>：框架工具，包括</a:t>
            </a:r>
            <a:r>
              <a:rPr lang="en-US" altLang="zh-CN" sz="2000" dirty="0">
                <a:solidFill>
                  <a:schemeClr val="tx1">
                    <a:lumMod val="75000"/>
                    <a:lumOff val="25000"/>
                  </a:schemeClr>
                </a:solidFill>
                <a:uFillTx/>
                <a:latin typeface="Arial" panose="020B0604020202020204" pitchFamily="34" charset="0"/>
              </a:rPr>
              <a:t>Tool</a:t>
            </a:r>
            <a:r>
              <a:rPr lang="zh-CN" altLang="en-US" sz="2000" dirty="0">
                <a:solidFill>
                  <a:schemeClr val="tx1">
                    <a:lumMod val="75000"/>
                    <a:lumOff val="25000"/>
                  </a:schemeClr>
                </a:solidFill>
                <a:uFillTx/>
                <a:latin typeface="Arial" panose="020B0604020202020204" pitchFamily="34" charset="0"/>
              </a:rPr>
              <a:t>工具和</a:t>
            </a:r>
            <a:r>
              <a:rPr lang="en-US" altLang="zh-CN" sz="2000" dirty="0">
                <a:solidFill>
                  <a:schemeClr val="tx1">
                    <a:lumMod val="75000"/>
                    <a:lumOff val="25000"/>
                  </a:schemeClr>
                </a:solidFill>
                <a:uFillTx/>
                <a:latin typeface="Arial" panose="020B0604020202020204" pitchFamily="34" charset="0"/>
              </a:rPr>
              <a:t>Protocol</a:t>
            </a:r>
            <a:r>
              <a:rPr lang="zh-CN" altLang="en-US" sz="2000" dirty="0">
                <a:solidFill>
                  <a:schemeClr val="tx1">
                    <a:lumMod val="75000"/>
                    <a:lumOff val="25000"/>
                  </a:schemeClr>
                </a:solidFill>
                <a:uFillTx/>
                <a:latin typeface="Arial" panose="020B0604020202020204" pitchFamily="34" charset="0"/>
              </a:rPr>
              <a:t>协议。框架工具的意义在于将</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嵌入一个具有明确任务、明确输入输出的工作流中，增强</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在特定任务中的信息检索、分析、执行能力。更重要的是，工作流可以确保输出符合某些限制、确保输出质量，这作为现实工具使用和商业化应用中特别重要</a:t>
            </a:r>
            <a:endParaRPr lang="zh-CN" altLang="en-US" sz="2000" dirty="0">
              <a:solidFill>
                <a:schemeClr val="tx1">
                  <a:lumMod val="75000"/>
                  <a:lumOff val="25000"/>
                </a:schemeClr>
              </a:solidFill>
              <a:uFillTx/>
              <a:latin typeface="Arial" panose="020B0604020202020204" pitchFamily="34" charset="0"/>
            </a:endParaRPr>
          </a:p>
          <a:p>
            <a:pPr marL="457200" indent="-457200" algn="l">
              <a:lnSpc>
                <a:spcPct val="130000"/>
              </a:lnSpc>
              <a:buClr>
                <a:srgbClr val="059199"/>
              </a:buClr>
              <a:buFont typeface="Wingdings" panose="05000000000000000000" charset="0"/>
              <a:buChar char="l"/>
            </a:pPr>
            <a:r>
              <a:rPr lang="en-US" altLang="zh-CN" sz="2000" dirty="0">
                <a:solidFill>
                  <a:schemeClr val="tx1">
                    <a:lumMod val="75000"/>
                    <a:lumOff val="25000"/>
                  </a:schemeClr>
                </a:solidFill>
                <a:uFillTx/>
                <a:latin typeface="Arial" panose="020B0604020202020204" pitchFamily="34" charset="0"/>
              </a:rPr>
              <a:t>Orchestrater</a:t>
            </a:r>
            <a:r>
              <a:rPr lang="zh-CN" altLang="en-US" sz="2000" dirty="0">
                <a:solidFill>
                  <a:schemeClr val="tx1">
                    <a:lumMod val="75000"/>
                    <a:lumOff val="25000"/>
                  </a:schemeClr>
                </a:solidFill>
                <a:uFillTx/>
                <a:latin typeface="Arial" panose="020B0604020202020204" pitchFamily="34" charset="0"/>
              </a:rPr>
              <a:t>：前端与呈现，又称</a:t>
            </a:r>
            <a:r>
              <a:rPr lang="en-US" altLang="zh-CN" sz="2000" dirty="0">
                <a:solidFill>
                  <a:schemeClr val="tx1">
                    <a:lumMod val="75000"/>
                    <a:lumOff val="25000"/>
                  </a:schemeClr>
                </a:solidFill>
                <a:uFillTx/>
                <a:latin typeface="Arial" panose="020B0604020202020204" pitchFamily="34" charset="0"/>
              </a:rPr>
              <a:t>Interface</a:t>
            </a:r>
            <a:r>
              <a:rPr lang="zh-CN" altLang="en-US" sz="2000" dirty="0">
                <a:solidFill>
                  <a:schemeClr val="tx1">
                    <a:lumMod val="75000"/>
                    <a:lumOff val="25000"/>
                  </a:schemeClr>
                </a:solidFill>
                <a:uFillTx/>
                <a:latin typeface="Arial" panose="020B0604020202020204" pitchFamily="34" charset="0"/>
              </a:rPr>
              <a:t>。将具体的执行结果呈现给用户。该步主要涉及</a:t>
            </a:r>
            <a:r>
              <a:rPr lang="en-US" altLang="zh-CN" sz="2000" dirty="0">
                <a:solidFill>
                  <a:schemeClr val="tx1">
                    <a:lumMod val="75000"/>
                    <a:lumOff val="25000"/>
                  </a:schemeClr>
                </a:solidFill>
                <a:uFillTx/>
                <a:latin typeface="Arial" panose="020B0604020202020204" pitchFamily="34" charset="0"/>
              </a:rPr>
              <a:t>UX</a:t>
            </a:r>
            <a:r>
              <a:rPr lang="zh-CN" altLang="en-US" sz="2000" dirty="0">
                <a:solidFill>
                  <a:schemeClr val="tx1">
                    <a:lumMod val="75000"/>
                    <a:lumOff val="25000"/>
                  </a:schemeClr>
                </a:solidFill>
                <a:uFillTx/>
                <a:latin typeface="Arial" panose="020B0604020202020204" pitchFamily="34" charset="0"/>
              </a:rPr>
              <a:t>，在现实商业场景中研究较多（例如</a:t>
            </a:r>
            <a:r>
              <a:rPr lang="en-US" altLang="zh-CN" sz="2000" dirty="0">
                <a:solidFill>
                  <a:schemeClr val="tx1">
                    <a:lumMod val="75000"/>
                    <a:lumOff val="25000"/>
                  </a:schemeClr>
                </a:solidFill>
                <a:uFillTx/>
                <a:latin typeface="Arial" panose="020B0604020202020204" pitchFamily="34" charset="0"/>
              </a:rPr>
              <a:t>LLM</a:t>
            </a:r>
            <a:r>
              <a:rPr lang="zh-CN" altLang="en-US" sz="2000" dirty="0">
                <a:solidFill>
                  <a:schemeClr val="tx1">
                    <a:lumMod val="75000"/>
                    <a:lumOff val="25000"/>
                  </a:schemeClr>
                </a:solidFill>
                <a:uFillTx/>
                <a:latin typeface="Arial" panose="020B0604020202020204" pitchFamily="34" charset="0"/>
              </a:rPr>
              <a:t>输出可理解分析）。</a:t>
            </a:r>
            <a:endParaRPr lang="zh-CN" altLang="en-US" sz="2000" dirty="0">
              <a:solidFill>
                <a:schemeClr val="tx1">
                  <a:lumMod val="75000"/>
                  <a:lumOff val="25000"/>
                </a:schemeClr>
              </a:solidFill>
              <a:uFillTx/>
              <a:latin typeface="Arial" panose="020B0604020202020204" pitchFamily="34" charset="0"/>
            </a:endParaRPr>
          </a:p>
        </p:txBody>
      </p:sp>
      <p:sp>
        <p:nvSpPr>
          <p:cNvPr id="10" name="文本框 9"/>
          <p:cNvSpPr txBox="1"/>
          <p:nvPr/>
        </p:nvSpPr>
        <p:spPr>
          <a:xfrm>
            <a:off x="321945" y="6330315"/>
            <a:ext cx="11869420" cy="245110"/>
          </a:xfrm>
          <a:prstGeom prst="rect">
            <a:avLst/>
          </a:prstGeom>
        </p:spPr>
        <p:txBody>
          <a:bodyPr wrap="square">
            <a:spAutoFit/>
          </a:bodyPr>
          <a:lstStyle/>
          <a:p>
            <a:pPr marL="0" indent="0" algn="l"/>
            <a:r>
              <a:rPr lang="en-US" altLang="zh-CN" sz="1000" b="0" i="0">
                <a:solidFill>
                  <a:srgbClr val="222222"/>
                </a:solidFill>
                <a:latin typeface="Arial" panose="020B0604020202020204"/>
                <a:ea typeface="Arial" panose="020B0604020202020204"/>
              </a:rPr>
              <a:t>[1] Durante, Zane, et al. "Agent ai: Surveying the horizons of multimodal interaction." </a:t>
            </a:r>
            <a:r>
              <a:rPr lang="en-US" altLang="zh-CN" sz="1000" b="0" i="1">
                <a:solidFill>
                  <a:srgbClr val="222222"/>
                </a:solidFill>
                <a:latin typeface="Arial" panose="020B0604020202020204"/>
                <a:ea typeface="Arial" panose="020B0604020202020204"/>
              </a:rPr>
              <a:t>arXiv preprint arXiv:2401.03568</a:t>
            </a:r>
            <a:r>
              <a:rPr lang="en-US" altLang="zh-CN" sz="1000" b="0" i="0">
                <a:solidFill>
                  <a:srgbClr val="222222"/>
                </a:solidFill>
                <a:latin typeface="Arial" panose="020B0604020202020204"/>
                <a:ea typeface="Arial" panose="020B0604020202020204"/>
              </a:rPr>
              <a:t> (2024). Cites 91 </a:t>
            </a:r>
            <a:endParaRPr lang="zh-CN" altLang="en-US" sz="1000" b="0" i="0">
              <a:solidFill>
                <a:srgbClr val="222222"/>
              </a:solidFill>
              <a:latin typeface="Arial" panose="020B0604020202020204"/>
              <a:ea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Tool</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endParaRPr lang="en-US" altLang="zh-CN"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工具包含以下数个部分：</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sym typeface="+mn-ea"/>
              </a:rPr>
              <a:t>Workflow</a:t>
            </a:r>
            <a:r>
              <a:rPr lang="zh-CN" altLang="en-US" sz="2000" dirty="0">
                <a:solidFill>
                  <a:schemeClr val="tx1">
                    <a:lumMod val="75000"/>
                    <a:lumOff val="25000"/>
                  </a:schemeClr>
                </a:solidFill>
                <a:uFillTx/>
                <a:latin typeface="Helvetica" charset="0"/>
                <a:sym typeface="+mn-ea"/>
              </a:rPr>
              <a:t>：</a:t>
            </a:r>
            <a:r>
              <a:rPr lang="zh-CN" altLang="en-US" sz="2000" dirty="0">
                <a:solidFill>
                  <a:schemeClr val="tx1">
                    <a:lumMod val="75000"/>
                    <a:lumOff val="25000"/>
                  </a:schemeClr>
                </a:solidFill>
                <a:uFillTx/>
                <a:latin typeface="Helvetica" charset="0"/>
              </a:rPr>
              <a:t>构建工作流的框架。可以简单的</a:t>
            </a: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脚本，也可以使用</a:t>
            </a:r>
            <a:r>
              <a:rPr lang="en-US" altLang="zh-CN" sz="2000" dirty="0">
                <a:solidFill>
                  <a:schemeClr val="tx1">
                    <a:lumMod val="75000"/>
                    <a:lumOff val="25000"/>
                  </a:schemeClr>
                </a:solidFill>
                <a:uFillTx/>
                <a:latin typeface="Helvetica" charset="0"/>
              </a:rPr>
              <a:t>Langchain</a:t>
            </a:r>
            <a:r>
              <a:rPr lang="zh-CN" altLang="en-US" sz="2000" dirty="0">
                <a:solidFill>
                  <a:schemeClr val="tx1">
                    <a:lumMod val="75000"/>
                    <a:lumOff val="25000"/>
                  </a:schemeClr>
                </a:solidFill>
                <a:uFillTx/>
                <a:latin typeface="Helvetica" charset="0"/>
              </a:rPr>
              <a:t>等标准框架</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：大模型可调用的其他工具，包括数据库、查询工具、执行工具，甚至是执行其他任务的大模型</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Protocols</a:t>
            </a:r>
            <a:r>
              <a:rPr lang="zh-CN" altLang="en-US" sz="2000" dirty="0">
                <a:solidFill>
                  <a:schemeClr val="tx1">
                    <a:lumMod val="75000"/>
                    <a:lumOff val="25000"/>
                  </a:schemeClr>
                </a:solidFill>
                <a:uFillTx/>
                <a:latin typeface="Helvetica" charset="0"/>
              </a:rPr>
              <a:t>：大模型与其他工具的通信协议，例如</a:t>
            </a:r>
            <a:r>
              <a:rPr lang="en-US" altLang="zh-CN" sz="2000" dirty="0">
                <a:solidFill>
                  <a:schemeClr val="tx1">
                    <a:lumMod val="75000"/>
                    <a:lumOff val="25000"/>
                  </a:schemeClr>
                </a:solidFill>
                <a:uFillTx/>
                <a:latin typeface="Helvetica" charset="0"/>
              </a:rPr>
              <a:t>Anthropic</a:t>
            </a:r>
            <a:r>
              <a:rPr lang="zh-CN" altLang="en-US" sz="2000" dirty="0">
                <a:solidFill>
                  <a:schemeClr val="tx1">
                    <a:lumMod val="75000"/>
                    <a:lumOff val="25000"/>
                  </a:schemeClr>
                </a:solidFill>
                <a:uFillTx/>
                <a:latin typeface="Helvetica" charset="0"/>
              </a:rPr>
              <a:t>的模型上下文协议</a:t>
            </a:r>
            <a:r>
              <a:rPr lang="en-US" altLang="zh-CN" sz="2000" dirty="0">
                <a:solidFill>
                  <a:schemeClr val="tx1">
                    <a:lumMod val="75000"/>
                    <a:lumOff val="25000"/>
                  </a:schemeClr>
                </a:solidFill>
                <a:uFillTx/>
                <a:latin typeface="Helvetica" charset="0"/>
              </a:rPr>
              <a:t>(MCP)</a:t>
            </a:r>
            <a:r>
              <a:rPr lang="zh-CN" altLang="en-US" sz="2000" dirty="0">
                <a:solidFill>
                  <a:schemeClr val="tx1">
                    <a:lumMod val="75000"/>
                    <a:lumOff val="25000"/>
                  </a:schemeClr>
                </a:solidFill>
                <a:uFillTx/>
                <a:latin typeface="Helvetica" charset="0"/>
              </a:rPr>
              <a:t>，以及</a:t>
            </a:r>
            <a:r>
              <a:rPr lang="en-US" altLang="zh-CN" sz="2000" dirty="0">
                <a:solidFill>
                  <a:schemeClr val="tx1">
                    <a:lumMod val="75000"/>
                    <a:lumOff val="25000"/>
                  </a:schemeClr>
                </a:solidFill>
                <a:uFillTx/>
                <a:latin typeface="Helvetica" charset="0"/>
              </a:rPr>
              <a:t>Google</a:t>
            </a:r>
            <a:r>
              <a:rPr lang="zh-CN" altLang="en-US" sz="2000" dirty="0">
                <a:solidFill>
                  <a:schemeClr val="tx1">
                    <a:lumMod val="75000"/>
                    <a:lumOff val="25000"/>
                  </a:schemeClr>
                </a:solidFill>
                <a:uFillTx/>
                <a:latin typeface="Helvetica" charset="0"/>
              </a:rPr>
              <a:t>的智能体间协议</a:t>
            </a:r>
            <a:r>
              <a:rPr lang="en-US" altLang="zh-CN" sz="2000" dirty="0">
                <a:solidFill>
                  <a:schemeClr val="tx1">
                    <a:lumMod val="75000"/>
                    <a:lumOff val="25000"/>
                  </a:schemeClr>
                </a:solidFill>
                <a:uFillTx/>
                <a:latin typeface="Helvetica" charset="0"/>
              </a:rPr>
              <a:t>(A2A)</a:t>
            </a:r>
            <a:endParaRPr lang="en-US" altLang="zh-CN" sz="2000" dirty="0">
              <a:solidFill>
                <a:schemeClr val="tx1">
                  <a:lumMod val="75000"/>
                  <a:lumOff val="25000"/>
                </a:schemeClr>
              </a:solidFill>
              <a:uFillTx/>
              <a:latin typeface="Helvetica" charset="0"/>
            </a:endParaRPr>
          </a:p>
        </p:txBody>
      </p:sp>
      <p:pic>
        <p:nvPicPr>
          <p:cNvPr id="9" name="图片 8" descr="Tools.drawio"/>
          <p:cNvPicPr>
            <a:picLocks noChangeAspect="1"/>
          </p:cNvPicPr>
          <p:nvPr/>
        </p:nvPicPr>
        <p:blipFill>
          <a:blip r:embed="rId1"/>
          <a:stretch>
            <a:fillRect/>
          </a:stretch>
        </p:blipFill>
        <p:spPr>
          <a:xfrm>
            <a:off x="2964180" y="3451225"/>
            <a:ext cx="6143625" cy="30003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Workflow</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440030" cy="830997"/>
            <a:chOff x="-3694" y="237055"/>
            <a:chExt cx="1203844" cy="830997"/>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830997"/>
            </a:xfrm>
            <a:prstGeom prst="rect">
              <a:avLst/>
            </a:prstGeom>
            <a:noFill/>
          </p:spPr>
          <p:txBody>
            <a:bodyPr wrap="square" rtlCol="0">
              <a:spAutoFit/>
            </a:bodyPr>
            <a:lstStyle/>
            <a:p>
              <a:pPr algn="ctr"/>
              <a:r>
                <a:rPr lang="en-US" altLang="zh-CN" sz="2400" b="1" dirty="0">
                  <a:solidFill>
                    <a:schemeClr val="bg1"/>
                  </a:solidFill>
                </a:rPr>
                <a:t>13.1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Helvetica" charset="0"/>
              </a:rPr>
              <a:t>工具流构筑框架选择需要对具体任务进行方法进行设计</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框架用于减小开发负担，流程化项目开发</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框架</a:t>
            </a:r>
            <a:r>
              <a:rPr lang="zh-CN" altLang="en-US" sz="2000" dirty="0">
                <a:solidFill>
                  <a:srgbClr val="FF0000"/>
                </a:solidFill>
                <a:uFillTx/>
                <a:latin typeface="Helvetica" charset="0"/>
              </a:rPr>
              <a:t>不能</a:t>
            </a:r>
            <a:r>
              <a:rPr lang="zh-CN" altLang="en-US" sz="2000" dirty="0">
                <a:solidFill>
                  <a:schemeClr val="tx1">
                    <a:lumMod val="75000"/>
                    <a:lumOff val="25000"/>
                  </a:schemeClr>
                </a:solidFill>
                <a:uFillTx/>
                <a:latin typeface="Helvetica" charset="0"/>
              </a:rPr>
              <a:t>替代开发者对项目流程的良好设计</a:t>
            </a:r>
            <a:endParaRPr lang="zh-CN" altLang="en-US" sz="2000" dirty="0">
              <a:solidFill>
                <a:schemeClr val="tx1">
                  <a:lumMod val="75000"/>
                  <a:lumOff val="25000"/>
                </a:schemeClr>
              </a:solidFill>
              <a:uFillTx/>
              <a:latin typeface="Helvetica" charset="0"/>
            </a:endParaRPr>
          </a:p>
          <a:p>
            <a:pPr algn="l">
              <a:lnSpc>
                <a:spcPct val="130000"/>
              </a:lnSpc>
            </a:pP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当前个人开发的主流</a:t>
            </a:r>
            <a:r>
              <a:rPr lang="en-US" altLang="zh-CN" sz="2000" dirty="0">
                <a:solidFill>
                  <a:schemeClr val="tx1">
                    <a:lumMod val="75000"/>
                    <a:lumOff val="25000"/>
                  </a:schemeClr>
                </a:solidFill>
                <a:uFillTx/>
                <a:latin typeface="Helvetica" charset="0"/>
              </a:rPr>
              <a:t>Workflow</a:t>
            </a:r>
            <a:r>
              <a:rPr lang="zh-CN" altLang="en-US" sz="2000" dirty="0">
                <a:solidFill>
                  <a:schemeClr val="tx1">
                    <a:lumMod val="75000"/>
                    <a:lumOff val="25000"/>
                  </a:schemeClr>
                </a:solidFill>
                <a:uFillTx/>
                <a:latin typeface="Helvetica" charset="0"/>
              </a:rPr>
              <a:t>工具</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：对于明确定义、无需复杂工作链条的任务，可以直接使用</a:t>
            </a:r>
            <a:r>
              <a:rPr lang="en-US" altLang="zh-CN" sz="2000" dirty="0">
                <a:solidFill>
                  <a:schemeClr val="tx1">
                    <a:lumMod val="75000"/>
                    <a:lumOff val="25000"/>
                  </a:schemeClr>
                </a:solidFill>
                <a:uFillTx/>
                <a:latin typeface="Helvetica" charset="0"/>
              </a:rPr>
              <a:t>Python</a:t>
            </a:r>
            <a:r>
              <a:rPr lang="zh-CN" altLang="en-US" sz="2000" dirty="0">
                <a:solidFill>
                  <a:schemeClr val="tx1">
                    <a:lumMod val="75000"/>
                    <a:lumOff val="25000"/>
                  </a:schemeClr>
                </a:solidFill>
                <a:uFillTx/>
                <a:latin typeface="Helvetica" charset="0"/>
              </a:rPr>
              <a:t>实现。</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优点：开发简单，直接，高度自定义，初期工作量小，适合良好设计的项目流程快速开发</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缺点：硬编码，难以拓展</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2"/>
            </a:pPr>
            <a:r>
              <a:rPr lang="en-US" altLang="zh-CN" sz="2000" dirty="0">
                <a:solidFill>
                  <a:schemeClr val="tx1">
                    <a:lumMod val="75000"/>
                    <a:lumOff val="25000"/>
                  </a:schemeClr>
                </a:solidFill>
                <a:uFillTx/>
                <a:latin typeface="Helvetica" charset="0"/>
              </a:rPr>
              <a:t>Langchain</a:t>
            </a:r>
            <a:r>
              <a:rPr lang="zh-CN" altLang="en-US" sz="2000" dirty="0">
                <a:solidFill>
                  <a:schemeClr val="tx1">
                    <a:lumMod val="75000"/>
                    <a:lumOff val="25000"/>
                  </a:schemeClr>
                </a:solidFill>
                <a:uFillTx/>
                <a:latin typeface="Helvetica" charset="0"/>
              </a:rPr>
              <a:t>：可拓展的</a:t>
            </a:r>
            <a:r>
              <a:rPr lang="en-US" altLang="zh-CN" sz="2000" dirty="0">
                <a:solidFill>
                  <a:schemeClr val="tx1">
                    <a:lumMod val="75000"/>
                    <a:lumOff val="25000"/>
                  </a:schemeClr>
                </a:solidFill>
                <a:uFillTx/>
                <a:latin typeface="Helvetica" charset="0"/>
              </a:rPr>
              <a:t>AI Agent</a:t>
            </a:r>
            <a:r>
              <a:rPr lang="zh-CN" altLang="en-US" sz="2000" dirty="0">
                <a:solidFill>
                  <a:schemeClr val="tx1">
                    <a:lumMod val="75000"/>
                    <a:lumOff val="25000"/>
                  </a:schemeClr>
                </a:solidFill>
                <a:uFillTx/>
                <a:latin typeface="Helvetica" charset="0"/>
              </a:rPr>
              <a:t>框架，使用最广泛</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优点：完整的大模型运行框架，功能最强大，泛用性最大</a:t>
            </a:r>
            <a:endParaRPr lang="zh-CN" altLang="en-US" sz="2000" dirty="0">
              <a:solidFill>
                <a:schemeClr val="tx1">
                  <a:lumMod val="75000"/>
                  <a:lumOff val="25000"/>
                </a:schemeClr>
              </a:solidFill>
              <a:uFillTx/>
              <a:latin typeface="Helvetica" charset="0"/>
            </a:endParaRPr>
          </a:p>
          <a:p>
            <a:pPr algn="l">
              <a:lnSpc>
                <a:spcPct val="130000"/>
              </a:lnSpc>
            </a:pPr>
            <a:r>
              <a:rPr lang="zh-CN" altLang="en-US" sz="2000" dirty="0">
                <a:solidFill>
                  <a:schemeClr val="tx1">
                    <a:lumMod val="75000"/>
                    <a:lumOff val="25000"/>
                  </a:schemeClr>
                </a:solidFill>
                <a:uFillTx/>
                <a:latin typeface="Helvetica" charset="0"/>
              </a:rPr>
              <a:t>缺点：需要一定时间学习框架使用、配置</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3"/>
            </a:pPr>
            <a:r>
              <a:rPr lang="en-US" altLang="zh-CN" sz="2000" dirty="0">
                <a:solidFill>
                  <a:schemeClr val="tx1">
                    <a:lumMod val="75000"/>
                    <a:lumOff val="25000"/>
                  </a:schemeClr>
                </a:solidFill>
                <a:uFillTx/>
                <a:latin typeface="Helvetica" charset="0"/>
              </a:rPr>
              <a:t>Coze</a:t>
            </a:r>
            <a:r>
              <a:rPr lang="zh-CN" altLang="en-US" sz="2000" dirty="0">
                <a:solidFill>
                  <a:schemeClr val="tx1">
                    <a:lumMod val="75000"/>
                    <a:lumOff val="25000"/>
                  </a:schemeClr>
                </a:solidFill>
                <a:uFillTx/>
                <a:latin typeface="Helvetica" charset="0"/>
              </a:rPr>
              <a:t>：字节跳动的</a:t>
            </a:r>
            <a:r>
              <a:rPr lang="en-US" altLang="zh-CN" sz="2000" dirty="0">
                <a:solidFill>
                  <a:schemeClr val="tx1">
                    <a:lumMod val="75000"/>
                    <a:lumOff val="25000"/>
                  </a:schemeClr>
                </a:solidFill>
                <a:uFillTx/>
                <a:latin typeface="Helvetica" charset="0"/>
              </a:rPr>
              <a:t>AI Agent</a:t>
            </a:r>
            <a:r>
              <a:rPr lang="zh-CN" altLang="en-US" sz="2000" dirty="0">
                <a:solidFill>
                  <a:schemeClr val="tx1">
                    <a:lumMod val="75000"/>
                    <a:lumOff val="25000"/>
                  </a:schemeClr>
                </a:solidFill>
                <a:uFillTx/>
                <a:latin typeface="Helvetica" charset="0"/>
              </a:rPr>
              <a:t>框架</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优点：零代码，可视化编排工具，集成大量工作，适合快速搭建</a:t>
            </a:r>
            <a:r>
              <a:rPr lang="en-US" altLang="zh-CN" sz="2000" dirty="0">
                <a:solidFill>
                  <a:schemeClr val="tx1">
                    <a:lumMod val="75000"/>
                    <a:lumOff val="25000"/>
                  </a:schemeClr>
                </a:solidFill>
                <a:uFillTx/>
                <a:latin typeface="Helvetica" charset="0"/>
              </a:rPr>
              <a:t>POC</a:t>
            </a:r>
            <a:r>
              <a:rPr lang="zh-CN" altLang="en-US" sz="2000" dirty="0">
                <a:solidFill>
                  <a:schemeClr val="tx1">
                    <a:lumMod val="75000"/>
                    <a:lumOff val="25000"/>
                  </a:schemeClr>
                </a:solidFill>
                <a:uFillTx/>
                <a:latin typeface="Helvetica" charset="0"/>
              </a:rPr>
              <a:t>验证想法</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缺点：功能受限，需要付费</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Tools</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39552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994222" cy="460375"/>
            </a:xfrm>
            <a:prstGeom prst="rect">
              <a:avLst/>
            </a:prstGeom>
            <a:noFill/>
          </p:spPr>
          <p:txBody>
            <a:bodyPr wrap="square" rtlCol="0">
              <a:spAutoFit/>
            </a:bodyPr>
            <a:lstStyle/>
            <a:p>
              <a:pPr algn="ctr"/>
              <a:r>
                <a:rPr lang="en-US" altLang="zh-CN" sz="2400" b="1" dirty="0">
                  <a:solidFill>
                    <a:schemeClr val="bg1"/>
                  </a:solidFill>
                </a:rPr>
                <a:t>13.2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Helvetica" charset="0"/>
              </a:rPr>
              <a:t>工具包含了大模型所需的任何工具。总的来说，可以分为以下几类：</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信息检索。包括数据库、互联网搜索工具、文件搜索等</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任务执行。例如代码运行、外界工具使用、计算机操作与命令行运行</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调用其他模型。例如使用较大的</a:t>
            </a:r>
            <a:r>
              <a:rPr lang="en-US" altLang="zh-CN" sz="2000" dirty="0">
                <a:solidFill>
                  <a:schemeClr val="tx1">
                    <a:lumMod val="75000"/>
                    <a:lumOff val="25000"/>
                  </a:schemeClr>
                </a:solidFill>
                <a:uFillTx/>
                <a:latin typeface="Helvetica" charset="0"/>
              </a:rPr>
              <a:t>Thinking LLM</a:t>
            </a:r>
            <a:r>
              <a:rPr lang="zh-CN" altLang="en-US" sz="2000" dirty="0">
                <a:solidFill>
                  <a:schemeClr val="tx1">
                    <a:lumMod val="75000"/>
                    <a:lumOff val="25000"/>
                  </a:schemeClr>
                </a:solidFill>
                <a:uFillTx/>
                <a:latin typeface="Helvetica" charset="0"/>
              </a:rPr>
              <a:t>作为</a:t>
            </a:r>
            <a:r>
              <a:rPr lang="en-US" altLang="zh-CN" sz="2000" dirty="0">
                <a:solidFill>
                  <a:schemeClr val="tx1">
                    <a:lumMod val="75000"/>
                    <a:lumOff val="25000"/>
                  </a:schemeClr>
                </a:solidFill>
                <a:uFillTx/>
                <a:latin typeface="Helvetica" charset="0"/>
              </a:rPr>
              <a:t>Planner</a:t>
            </a:r>
            <a:r>
              <a:rPr lang="zh-CN" altLang="en-US" sz="2000" dirty="0">
                <a:solidFill>
                  <a:schemeClr val="tx1">
                    <a:lumMod val="75000"/>
                    <a:lumOff val="25000"/>
                  </a:schemeClr>
                </a:solidFill>
                <a:uFillTx/>
                <a:latin typeface="Helvetica" charset="0"/>
              </a:rPr>
              <a:t>，对某一模糊问题进行规划，然后将规划结果输出给小参数</a:t>
            </a:r>
            <a:r>
              <a:rPr lang="en-US" altLang="zh-CN"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具体进行执行，隔离</a:t>
            </a:r>
            <a:r>
              <a:rPr lang="en-US" altLang="zh-CN" sz="2000" dirty="0">
                <a:solidFill>
                  <a:schemeClr val="tx1">
                    <a:lumMod val="75000"/>
                    <a:lumOff val="25000"/>
                  </a:schemeClr>
                </a:solidFill>
                <a:uFillTx/>
                <a:latin typeface="Helvetica" charset="0"/>
              </a:rPr>
              <a:t>Context Window</a:t>
            </a: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以下为一个简单的</a:t>
            </a:r>
            <a:r>
              <a:rPr lang="en-US" altLang="zh-CN" sz="2000" dirty="0">
                <a:solidFill>
                  <a:schemeClr val="tx1">
                    <a:lumMod val="75000"/>
                    <a:lumOff val="25000"/>
                  </a:schemeClr>
                </a:solidFill>
                <a:uFillTx/>
                <a:latin typeface="Helvetica" charset="0"/>
              </a:rPr>
              <a:t> RAG</a:t>
            </a:r>
            <a:r>
              <a:rPr lang="zh-CN" altLang="en-US" sz="2000" dirty="0">
                <a:solidFill>
                  <a:schemeClr val="tx1">
                    <a:lumMod val="75000"/>
                    <a:lumOff val="25000"/>
                  </a:schemeClr>
                </a:solidFill>
                <a:uFillTx/>
                <a:latin typeface="Helvetica" charset="0"/>
              </a:rPr>
              <a:t>例子</a:t>
            </a:r>
            <a:r>
              <a:rPr lang="en-US" altLang="zh-CN" sz="2000" dirty="0">
                <a:solidFill>
                  <a:schemeClr val="tx1">
                    <a:lumMod val="75000"/>
                    <a:lumOff val="25000"/>
                  </a:schemeClr>
                </a:solidFill>
                <a:uFillTx/>
                <a:latin typeface="Helvetica" charset="0"/>
              </a:rPr>
              <a:t>:</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例子中主要使用的</a:t>
            </a: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包含</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向量数据库（包括</a:t>
            </a:r>
            <a:r>
              <a:rPr lang="en-US" altLang="zh-CN" sz="2000" dirty="0">
                <a:solidFill>
                  <a:schemeClr val="tx1">
                    <a:lumMod val="75000"/>
                    <a:lumOff val="25000"/>
                  </a:schemeClr>
                </a:solidFill>
                <a:uFillTx/>
                <a:latin typeface="Helvetica" charset="0"/>
              </a:rPr>
              <a:t>Faiss, Milvus</a:t>
            </a:r>
            <a:r>
              <a:rPr lang="zh-CN" altLang="en-US" sz="2000" dirty="0">
                <a:solidFill>
                  <a:schemeClr val="tx1">
                    <a:lumMod val="75000"/>
                    <a:lumOff val="25000"/>
                  </a:schemeClr>
                </a:solidFill>
                <a:uFillTx/>
                <a:latin typeface="Helvetica" charset="0"/>
              </a:rPr>
              <a:t>和</a:t>
            </a:r>
            <a:r>
              <a:rPr lang="en-US" altLang="zh-CN" sz="2000" dirty="0">
                <a:solidFill>
                  <a:schemeClr val="tx1">
                    <a:lumMod val="75000"/>
                    <a:lumOff val="25000"/>
                  </a:schemeClr>
                </a:solidFill>
                <a:uFillTx/>
                <a:latin typeface="Helvetica" charset="0"/>
              </a:rPr>
              <a:t>GaussDB</a:t>
            </a:r>
            <a:r>
              <a:rPr lang="zh-CN" altLang="en-US" sz="2000" dirty="0">
                <a:solidFill>
                  <a:schemeClr val="tx1">
                    <a:lumMod val="75000"/>
                    <a:lumOff val="25000"/>
                  </a:schemeClr>
                </a:solidFill>
                <a:uFillTx/>
                <a:latin typeface="Helvetica" charset="0"/>
              </a:rPr>
              <a:t>等</a:t>
            </a:r>
            <a:r>
              <a:rPr lang="en-US" altLang="zh-CN" sz="2000" dirty="0">
                <a:solidFill>
                  <a:schemeClr val="tx1">
                    <a:lumMod val="75000"/>
                    <a:lumOff val="25000"/>
                  </a:schemeClr>
                </a:solidFill>
                <a:uFillTx/>
                <a:latin typeface="Helvetica" charset="0"/>
              </a:rPr>
              <a:t>)</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zh-CN" altLang="en-US" sz="2000" dirty="0">
                <a:solidFill>
                  <a:schemeClr val="tx1">
                    <a:lumMod val="75000"/>
                    <a:lumOff val="25000"/>
                  </a:schemeClr>
                </a:solidFill>
                <a:uFillTx/>
                <a:latin typeface="Helvetica" charset="0"/>
              </a:rPr>
              <a:t>检索工具</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p:txBody>
      </p:sp>
      <p:pic>
        <p:nvPicPr>
          <p:cNvPr id="9" name="图片 8"/>
          <p:cNvPicPr>
            <a:picLocks noChangeAspect="1"/>
          </p:cNvPicPr>
          <p:nvPr/>
        </p:nvPicPr>
        <p:blipFill>
          <a:blip r:embed="rId1"/>
          <a:stretch>
            <a:fillRect/>
          </a:stretch>
        </p:blipFill>
        <p:spPr>
          <a:xfrm>
            <a:off x="5965825" y="2931795"/>
            <a:ext cx="5805170" cy="32562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1"/>
          <a:stretch>
            <a:fillRect/>
          </a:stretch>
        </p:blipFill>
        <p:spPr>
          <a:xfrm>
            <a:off x="0" y="1477282"/>
            <a:ext cx="5312229" cy="3905382"/>
          </a:xfrm>
          <a:prstGeom prst="rect">
            <a:avLst/>
          </a:prstGeom>
        </p:spPr>
      </p:pic>
      <p:pic>
        <p:nvPicPr>
          <p:cNvPr id="3" name="图片 2"/>
          <p:cNvPicPr/>
          <p:nvPr/>
        </p:nvPicPr>
        <p:blipFill>
          <a:blip r:embed="rId1"/>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nvSpPr>
        <p:spPr>
          <a:xfrm>
            <a:off x="7294012" y="4178180"/>
            <a:ext cx="316801" cy="316801"/>
          </a:xfrm>
          <a:prstGeom prst="rect">
            <a:avLst/>
          </a:prstGeom>
          <a:solidFill>
            <a:schemeClr val="accent1"/>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nvSpPr>
        <p:spPr>
          <a:xfrm>
            <a:off x="7756816" y="4137191"/>
            <a:ext cx="1965325" cy="398780"/>
          </a:xfrm>
          <a:prstGeom prst="rect">
            <a:avLst/>
          </a:prstGeom>
          <a:noFill/>
          <a:ln>
            <a:noFill/>
          </a:ln>
        </p:spPr>
        <p:txBody>
          <a:bodyPr wrap="none" anchor="ctr">
            <a:spAutoFit/>
          </a:bodyPr>
          <a:lstStyle/>
          <a:p>
            <a:pPr algn="l"/>
            <a:r>
              <a:rPr lang="zh-CN" altLang="en-US" sz="2000" b="1">
                <a:solidFill>
                  <a:schemeClr val="accent1"/>
                </a:solidFill>
                <a:latin typeface="微软雅黑" panose="020B0503020204020204" charset="-122"/>
                <a:ea typeface="微软雅黑" panose="020B0503020204020204" charset="-122"/>
              </a:rPr>
              <a:t>大模型写作评测</a:t>
            </a:r>
            <a:endParaRPr lang="zh-CN" altLang="en-US" sz="2000" b="1">
              <a:solidFill>
                <a:schemeClr val="accent1"/>
              </a:solidFill>
              <a:latin typeface="微软雅黑" panose="020B0503020204020204" charset="-122"/>
              <a:ea typeface="微软雅黑" panose="020B0503020204020204" charset="-122"/>
            </a:endParaRPr>
          </a:p>
        </p:txBody>
      </p:sp>
      <p:sp>
        <p:nvSpPr>
          <p:cNvPr id="74" name="矩形 73"/>
          <p:cNvSpPr/>
          <p:nvPr/>
        </p:nvSpPr>
        <p:spPr>
          <a:xfrm>
            <a:off x="7294012" y="4668883"/>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nvSpPr>
        <p:spPr>
          <a:xfrm>
            <a:off x="7756816" y="4627894"/>
            <a:ext cx="734695"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RAG</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76" name="矩形 75"/>
          <p:cNvSpPr/>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nvSpPr>
        <p:spPr>
          <a:xfrm>
            <a:off x="7756816" y="5118598"/>
            <a:ext cx="87503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agent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78" name="矩形 77"/>
          <p:cNvSpPr/>
          <p:nvPr/>
        </p:nvSpPr>
        <p:spPr>
          <a:xfrm>
            <a:off x="7294012" y="5650292"/>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4</a:t>
            </a:r>
            <a:endParaRPr lang="zh-CN" altLang="en-US" sz="2000" b="1">
              <a:solidFill>
                <a:schemeClr val="lt1"/>
              </a:solidFill>
              <a:latin typeface="微软雅黑" panose="020B0503020204020204" charset="-122"/>
              <a:ea typeface="微软雅黑" panose="020B0503020204020204" charset="-122"/>
            </a:endParaRPr>
          </a:p>
        </p:txBody>
      </p:sp>
      <p:sp>
        <p:nvSpPr>
          <p:cNvPr id="79" name="矩形 78"/>
          <p:cNvSpPr/>
          <p:nvPr/>
        </p:nvSpPr>
        <p:spPr>
          <a:xfrm>
            <a:off x="7756816" y="5609303"/>
            <a:ext cx="106045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prompt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endParaRPr lang="en-US" altLang="zh-CN" sz="3600"/>
          </a:p>
        </p:txBody>
      </p:sp>
      <p:pic>
        <p:nvPicPr>
          <p:cNvPr id="8" name="图片 7"/>
          <p:cNvPicPr/>
          <p:nvPr/>
        </p:nvPicPr>
        <p:blipFill>
          <a:blip r:embed="rId2" cstate="print"/>
          <a:stretch>
            <a:fillRect/>
          </a:stretch>
        </p:blipFill>
        <p:spPr>
          <a:xfrm>
            <a:off x="9906000" y="825500"/>
            <a:ext cx="1397000" cy="1397000"/>
          </a:xfrm>
          <a:prstGeom prst="rect">
            <a:avLst/>
          </a:prstGeom>
        </p:spPr>
      </p:pic>
      <p:sp>
        <p:nvSpPr>
          <p:cNvPr id="2" name="矩形 1"/>
          <p:cNvSpPr/>
          <p:nvPr/>
        </p:nvSpPr>
        <p:spPr>
          <a:xfrm>
            <a:off x="7294012" y="6181787"/>
            <a:ext cx="316801" cy="316801"/>
          </a:xfrm>
          <a:prstGeom prst="rect">
            <a:avLst/>
          </a:prstGeom>
          <a:solidFill>
            <a:schemeClr val="tx1">
              <a:lumMod val="50000"/>
              <a:lumOff val="50000"/>
            </a:schemeClr>
          </a:solidFill>
          <a:ln>
            <a:noFill/>
          </a:ln>
        </p:spPr>
        <p:txBody>
          <a:bodyPr anchor="ctr"/>
          <a:p>
            <a:pPr algn="ctr"/>
            <a:r>
              <a:rPr lang="en-US" altLang="zh-CN" sz="2000" b="1">
                <a:solidFill>
                  <a:schemeClr val="lt1"/>
                </a:solidFill>
                <a:latin typeface="微软雅黑" panose="020B0503020204020204" charset="-122"/>
                <a:ea typeface="微软雅黑" panose="020B0503020204020204" charset="-122"/>
              </a:rPr>
              <a:t>5</a:t>
            </a:r>
            <a:endParaRPr lang="en-US" altLang="zh-CN" sz="2000" b="1">
              <a:solidFill>
                <a:schemeClr val="lt1"/>
              </a:solidFill>
              <a:latin typeface="微软雅黑" panose="020B0503020204020204" charset="-122"/>
              <a:ea typeface="微软雅黑" panose="020B0503020204020204" charset="-122"/>
            </a:endParaRPr>
          </a:p>
        </p:txBody>
      </p:sp>
      <p:sp>
        <p:nvSpPr>
          <p:cNvPr id="4" name="矩形 3"/>
          <p:cNvSpPr/>
          <p:nvPr/>
        </p:nvSpPr>
        <p:spPr>
          <a:xfrm>
            <a:off x="7756816" y="6140798"/>
            <a:ext cx="2219960" cy="398780"/>
          </a:xfrm>
          <a:prstGeom prst="rect">
            <a:avLst/>
          </a:prstGeom>
          <a:noFill/>
          <a:ln>
            <a:noFill/>
          </a:ln>
        </p:spPr>
        <p:txBody>
          <a:bodyPr wrap="none" anchor="ctr">
            <a:spAutoFit/>
          </a:bodyPr>
          <a:p>
            <a:pPr algn="l"/>
            <a:r>
              <a:rPr lang="zh-CN" altLang="en-US" sz="2000" b="1">
                <a:solidFill>
                  <a:schemeClr val="tx1">
                    <a:lumMod val="50000"/>
                    <a:lumOff val="50000"/>
                  </a:schemeClr>
                </a:solidFill>
                <a:latin typeface="微软雅黑" panose="020B0503020204020204" charset="-122"/>
                <a:ea typeface="微软雅黑" panose="020B0503020204020204" charset="-122"/>
              </a:rPr>
              <a:t>后续项目设计思路</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Helvetica" charset="0"/>
                <a:cs typeface="Helvetica" charset="0"/>
              </a:rPr>
              <a:t>Protocols</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391478"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874602" cy="460375"/>
            </a:xfrm>
            <a:prstGeom prst="rect">
              <a:avLst/>
            </a:prstGeom>
            <a:noFill/>
          </p:spPr>
          <p:txBody>
            <a:bodyPr wrap="square" rtlCol="0">
              <a:spAutoFit/>
            </a:bodyPr>
            <a:lstStyle/>
            <a:p>
              <a:pPr algn="ctr"/>
              <a:r>
                <a:rPr lang="en-US" altLang="zh-CN" sz="2400" b="1" dirty="0">
                  <a:solidFill>
                    <a:schemeClr val="bg1"/>
                  </a:solidFill>
                </a:rPr>
                <a:t>13.3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indent="0" algn="l">
              <a:lnSpc>
                <a:spcPct val="130000"/>
              </a:lnSpc>
              <a:buClr>
                <a:srgbClr val="059199"/>
              </a:buClr>
              <a:buFont typeface="+mj-lt"/>
              <a:buNone/>
            </a:pPr>
            <a:r>
              <a:rPr lang="en-US"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理论上可以调用任何的程序，只要程序的输入和输出符合某种</a:t>
            </a:r>
            <a:r>
              <a:rPr lang="en-US" altLang="zh-CN" sz="2000" dirty="0">
                <a:solidFill>
                  <a:schemeClr val="accent2">
                    <a:lumMod val="75000"/>
                  </a:schemeClr>
                </a:solidFill>
                <a:uFillTx/>
                <a:latin typeface="Helvetica" charset="0"/>
              </a:rPr>
              <a:t>“</a:t>
            </a:r>
            <a:r>
              <a:rPr lang="zh-CN" altLang="en-US" sz="2000" dirty="0">
                <a:solidFill>
                  <a:schemeClr val="accent2">
                    <a:lumMod val="75000"/>
                  </a:schemeClr>
                </a:solidFill>
                <a:uFillTx/>
                <a:latin typeface="Helvetica" charset="0"/>
              </a:rPr>
              <a:t>规范</a:t>
            </a:r>
            <a:r>
              <a:rPr lang="en-US" altLang="zh-CN" sz="2000" dirty="0">
                <a:solidFill>
                  <a:schemeClr val="accent2">
                    <a:lumMod val="75000"/>
                  </a:schemeClr>
                </a:solidFill>
                <a:uFillTx/>
                <a:latin typeface="Helvetica" charset="0"/>
              </a:rPr>
              <a:t>”</a:t>
            </a:r>
            <a:r>
              <a:rPr lang="zh-CN" altLang="en-US" sz="2000" dirty="0">
                <a:solidFill>
                  <a:schemeClr val="tx1">
                    <a:lumMod val="75000"/>
                    <a:lumOff val="25000"/>
                  </a:schemeClr>
                </a:solidFill>
                <a:uFillTx/>
                <a:latin typeface="Helvetica" charset="0"/>
              </a:rPr>
              <a:t>。目前有两种协议定义了这种规范：</a:t>
            </a:r>
            <a:endParaRPr lang="zh-CN" altLang="en-US"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r>
              <a:rPr lang="en-US" altLang="zh-CN" sz="2000" dirty="0">
                <a:solidFill>
                  <a:schemeClr val="tx1">
                    <a:lumMod val="75000"/>
                    <a:lumOff val="25000"/>
                  </a:schemeClr>
                </a:solidFill>
                <a:uFillTx/>
                <a:latin typeface="Helvetica" charset="0"/>
              </a:rPr>
              <a:t>MCP </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en-US" altLang="zh-CN" sz="2000" dirty="0">
                <a:solidFill>
                  <a:schemeClr val="tx1">
                    <a:lumMod val="75000"/>
                    <a:lumOff val="25000"/>
                  </a:schemeClr>
                </a:solidFill>
                <a:uFillTx/>
                <a:latin typeface="Helvetica" charset="0"/>
              </a:rPr>
              <a:t>Anthropic </a:t>
            </a:r>
            <a:r>
              <a:rPr lang="zh-CN" altLang="en-US" sz="2000" dirty="0">
                <a:solidFill>
                  <a:schemeClr val="tx1">
                    <a:lumMod val="75000"/>
                    <a:lumOff val="25000"/>
                  </a:schemeClr>
                </a:solidFill>
                <a:uFillTx/>
                <a:latin typeface="Helvetica" charset="0"/>
              </a:rPr>
              <a:t>提出的开源协议，用于</a:t>
            </a:r>
            <a:r>
              <a:rPr lang="en-US" altLang="zh-CN" sz="2000" dirty="0">
                <a:solidFill>
                  <a:schemeClr val="tx1">
                    <a:lumMod val="75000"/>
                    <a:lumOff val="25000"/>
                  </a:schemeClr>
                </a:solidFill>
                <a:uFillTx/>
                <a:latin typeface="Helvetica" charset="0"/>
              </a:rPr>
              <a:t>Tools</a:t>
            </a:r>
            <a:r>
              <a:rPr lang="zh-CN" altLang="en-US" sz="2000" dirty="0">
                <a:solidFill>
                  <a:schemeClr val="tx1">
                    <a:lumMod val="75000"/>
                    <a:lumOff val="25000"/>
                  </a:schemeClr>
                </a:solidFill>
                <a:uFillTx/>
                <a:latin typeface="Helvetica" charset="0"/>
              </a:rPr>
              <a:t>和</a:t>
            </a:r>
            <a:r>
              <a:rPr lang="en-US" altLang="zh-CN" sz="2000" dirty="0">
                <a:solidFill>
                  <a:schemeClr val="tx1">
                    <a:lumMod val="75000"/>
                    <a:lumOff val="25000"/>
                  </a:schemeClr>
                </a:solidFill>
                <a:uFillTx/>
                <a:latin typeface="Helvetica" charset="0"/>
              </a:rPr>
              <a:t>LLM</a:t>
            </a:r>
            <a:r>
              <a:rPr lang="zh-CN" altLang="en-US" sz="2000" dirty="0">
                <a:solidFill>
                  <a:schemeClr val="tx1">
                    <a:lumMod val="75000"/>
                    <a:lumOff val="25000"/>
                  </a:schemeClr>
                </a:solidFill>
                <a:uFillTx/>
                <a:latin typeface="Helvetica" charset="0"/>
              </a:rPr>
              <a:t>间通过</a:t>
            </a:r>
            <a:r>
              <a:rPr lang="en-US" altLang="zh-CN" sz="2000" dirty="0">
                <a:solidFill>
                  <a:schemeClr val="tx1">
                    <a:lumMod val="75000"/>
                    <a:lumOff val="25000"/>
                  </a:schemeClr>
                </a:solidFill>
                <a:uFillTx/>
                <a:latin typeface="Helvetica" charset="0"/>
              </a:rPr>
              <a:t>JSON-RPC</a:t>
            </a:r>
            <a:r>
              <a:rPr lang="zh-CN" altLang="en-US" sz="2000" dirty="0">
                <a:solidFill>
                  <a:schemeClr val="tx1">
                    <a:lumMod val="75000"/>
                    <a:lumOff val="25000"/>
                  </a:schemeClr>
                </a:solidFill>
                <a:uFillTx/>
                <a:latin typeface="Helvetica" charset="0"/>
              </a:rPr>
              <a:t>交换上下文和工具调用信息。</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优点：确定性执行与可追溯性、低令牌开销、成本可控</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缺点：不涵盖</a:t>
            </a:r>
            <a:r>
              <a:rPr lang="en-US" altLang="zh-CN" sz="2000" dirty="0">
                <a:solidFill>
                  <a:schemeClr val="tx1">
                    <a:lumMod val="75000"/>
                    <a:lumOff val="25000"/>
                  </a:schemeClr>
                </a:solidFill>
                <a:uFillTx/>
                <a:latin typeface="Helvetica" charset="0"/>
              </a:rPr>
              <a:t> Agent </a:t>
            </a:r>
            <a:r>
              <a:rPr lang="zh-CN" altLang="en-US" sz="2000" dirty="0">
                <a:solidFill>
                  <a:schemeClr val="tx1">
                    <a:lumMod val="75000"/>
                    <a:lumOff val="25000"/>
                  </a:schemeClr>
                </a:solidFill>
                <a:uFillTx/>
                <a:latin typeface="Helvetica" charset="0"/>
              </a:rPr>
              <a:t>间直接通信，且各</a:t>
            </a:r>
            <a:r>
              <a:rPr lang="en-US" altLang="zh-CN" sz="2000" dirty="0">
                <a:solidFill>
                  <a:schemeClr val="tx1">
                    <a:lumMod val="75000"/>
                    <a:lumOff val="25000"/>
                  </a:schemeClr>
                </a:solidFill>
                <a:uFillTx/>
                <a:latin typeface="Helvetica" charset="0"/>
              </a:rPr>
              <a:t>agent</a:t>
            </a:r>
            <a:r>
              <a:rPr lang="zh-CN" altLang="en-US" sz="2000" dirty="0">
                <a:solidFill>
                  <a:schemeClr val="tx1">
                    <a:lumMod val="75000"/>
                    <a:lumOff val="25000"/>
                  </a:schemeClr>
                </a:solidFill>
                <a:uFillTx/>
                <a:latin typeface="Helvetica" charset="0"/>
              </a:rPr>
              <a:t>间需要专门配置协议格式和</a:t>
            </a:r>
            <a:r>
              <a:rPr lang="en-US" altLang="zh-CN" sz="2000" dirty="0">
                <a:solidFill>
                  <a:schemeClr val="tx1">
                    <a:lumMod val="75000"/>
                    <a:lumOff val="25000"/>
                  </a:schemeClr>
                </a:solidFill>
                <a:uFillTx/>
                <a:latin typeface="Helvetica" charset="0"/>
              </a:rPr>
              <a:t>MCP</a:t>
            </a:r>
            <a:r>
              <a:rPr lang="zh-CN" altLang="en-US" sz="2000" dirty="0">
                <a:solidFill>
                  <a:schemeClr val="tx1">
                    <a:lumMod val="75000"/>
                    <a:lumOff val="25000"/>
                  </a:schemeClr>
                </a:solidFill>
                <a:uFillTx/>
                <a:latin typeface="Helvetica" charset="0"/>
              </a:rPr>
              <a:t>服务器</a:t>
            </a: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a:pPr>
            <a:endParaRPr lang="en-US" altLang="zh-CN" sz="2000" dirty="0">
              <a:solidFill>
                <a:schemeClr val="tx1">
                  <a:lumMod val="75000"/>
                  <a:lumOff val="25000"/>
                </a:schemeClr>
              </a:solidFill>
              <a:uFillTx/>
              <a:latin typeface="Helvetica" charset="0"/>
            </a:endParaRPr>
          </a:p>
          <a:p>
            <a:pPr marL="457200" indent="-457200" algn="l">
              <a:lnSpc>
                <a:spcPct val="130000"/>
              </a:lnSpc>
              <a:buClr>
                <a:srgbClr val="059199"/>
              </a:buClr>
              <a:buFont typeface="+mj-lt"/>
              <a:buAutoNum type="arabicPeriod" startAt="2"/>
            </a:pPr>
            <a:r>
              <a:rPr lang="en-US" altLang="zh-CN" sz="2000" dirty="0">
                <a:solidFill>
                  <a:schemeClr val="tx1">
                    <a:lumMod val="75000"/>
                    <a:lumOff val="25000"/>
                  </a:schemeClr>
                </a:solidFill>
                <a:uFillTx/>
                <a:latin typeface="Helvetica" charset="0"/>
              </a:rPr>
              <a:t>A2A</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en-US" altLang="zh-CN" sz="2000" dirty="0">
                <a:solidFill>
                  <a:schemeClr val="tx1">
                    <a:lumMod val="75000"/>
                    <a:lumOff val="25000"/>
                  </a:schemeClr>
                </a:solidFill>
                <a:uFillTx/>
                <a:latin typeface="Helvetica" charset="0"/>
              </a:rPr>
              <a:t>Google </a:t>
            </a:r>
            <a:r>
              <a:rPr lang="zh-CN" altLang="en-US" sz="2000" dirty="0">
                <a:solidFill>
                  <a:schemeClr val="tx1">
                    <a:lumMod val="75000"/>
                    <a:lumOff val="25000"/>
                  </a:schemeClr>
                </a:solidFill>
                <a:uFillTx/>
                <a:latin typeface="Helvetica" charset="0"/>
              </a:rPr>
              <a:t>提出的协议，</a:t>
            </a:r>
            <a:r>
              <a:rPr lang="zh-CN" altLang="en-US" sz="2000" dirty="0">
                <a:solidFill>
                  <a:schemeClr val="tx1">
                    <a:lumMod val="75000"/>
                    <a:lumOff val="25000"/>
                  </a:schemeClr>
                </a:solidFill>
                <a:uFillTx/>
                <a:latin typeface="Helvetica" charset="0"/>
                <a:sym typeface="+mn-ea"/>
              </a:rPr>
              <a:t>以结构化对话为载体，</a:t>
            </a:r>
            <a:r>
              <a:rPr lang="zh-CN" altLang="en-US" sz="2000" dirty="0">
                <a:solidFill>
                  <a:schemeClr val="tx1">
                    <a:lumMod val="75000"/>
                    <a:lumOff val="25000"/>
                  </a:schemeClr>
                </a:solidFill>
                <a:uFillTx/>
                <a:latin typeface="Helvetica" charset="0"/>
              </a:rPr>
              <a:t>支持智能体自发分工、委派子任务及运行时生成新</a:t>
            </a:r>
            <a:r>
              <a:rPr lang="en-US" altLang="zh-CN" sz="2000" dirty="0">
                <a:solidFill>
                  <a:schemeClr val="tx1">
                    <a:lumMod val="75000"/>
                    <a:lumOff val="25000"/>
                  </a:schemeClr>
                </a:solidFill>
                <a:uFillTx/>
                <a:latin typeface="Helvetica" charset="0"/>
              </a:rPr>
              <a:t> Agent</a:t>
            </a:r>
            <a:r>
              <a:rPr lang="zh-CN" altLang="en-US" sz="2000" dirty="0">
                <a:solidFill>
                  <a:schemeClr val="tx1">
                    <a:lumMod val="75000"/>
                    <a:lumOff val="25000"/>
                  </a:schemeClr>
                </a:solidFill>
                <a:uFillTx/>
                <a:latin typeface="Helvetica" charset="0"/>
              </a:rPr>
              <a:t>，不同组织或框架下的</a:t>
            </a:r>
            <a:r>
              <a:rPr lang="en-US" altLang="zh-CN" sz="2000" dirty="0">
                <a:solidFill>
                  <a:schemeClr val="tx1">
                    <a:lumMod val="75000"/>
                    <a:lumOff val="25000"/>
                  </a:schemeClr>
                </a:solidFill>
                <a:uFillTx/>
                <a:latin typeface="Helvetica" charset="0"/>
              </a:rPr>
              <a:t> Agent </a:t>
            </a:r>
            <a:r>
              <a:rPr lang="zh-CN" altLang="en-US" sz="2000" dirty="0">
                <a:solidFill>
                  <a:schemeClr val="tx1">
                    <a:lumMod val="75000"/>
                    <a:lumOff val="25000"/>
                  </a:schemeClr>
                </a:solidFill>
                <a:uFillTx/>
                <a:latin typeface="Helvetica" charset="0"/>
              </a:rPr>
              <a:t>可通过统一的</a:t>
            </a:r>
            <a:r>
              <a:rPr lang="en-US" altLang="zh-CN" sz="2000" dirty="0">
                <a:solidFill>
                  <a:schemeClr val="tx1">
                    <a:lumMod val="75000"/>
                    <a:lumOff val="25000"/>
                  </a:schemeClr>
                </a:solidFill>
                <a:uFillTx/>
                <a:latin typeface="Helvetica" charset="0"/>
              </a:rPr>
              <a:t> A2A </a:t>
            </a:r>
            <a:r>
              <a:rPr lang="zh-CN" altLang="en-US" sz="2000" dirty="0">
                <a:solidFill>
                  <a:schemeClr val="tx1">
                    <a:lumMod val="75000"/>
                    <a:lumOff val="25000"/>
                  </a:schemeClr>
                </a:solidFill>
                <a:uFillTx/>
                <a:latin typeface="Helvetica" charset="0"/>
              </a:rPr>
              <a:t>协议发现彼此并协作。</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优点：功能更强，无需预定义</a:t>
            </a:r>
            <a:r>
              <a:rPr lang="en-US" altLang="zh-CN" sz="2000" dirty="0">
                <a:solidFill>
                  <a:schemeClr val="tx1">
                    <a:lumMod val="75000"/>
                    <a:lumOff val="25000"/>
                  </a:schemeClr>
                </a:solidFill>
                <a:uFillTx/>
                <a:latin typeface="Helvetica" charset="0"/>
              </a:rPr>
              <a:t> API</a:t>
            </a:r>
            <a:r>
              <a:rPr lang="zh-CN" altLang="en-US" sz="2000" dirty="0">
                <a:solidFill>
                  <a:schemeClr val="tx1">
                    <a:lumMod val="75000"/>
                    <a:lumOff val="25000"/>
                  </a:schemeClr>
                </a:solidFill>
                <a:uFillTx/>
                <a:latin typeface="Helvetica" charset="0"/>
              </a:rPr>
              <a:t>，较贴近人机交流习惯，易于原型快速迭代。</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缺点：开销较大，可控性和回溯性不足</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uFillTx/>
                <a:latin typeface="Arial" panose="020B0604020202020204" pitchFamily="34" charset="0"/>
                <a:sym typeface="+mn-ea"/>
              </a:rPr>
              <a:t>Orchestrater</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14</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本项目旨在简要实现论文撰写与修改，故在前端界面上追求简洁有效。</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一个可选</a:t>
            </a:r>
            <a:r>
              <a:rPr lang="en-US" altLang="zh-CN" sz="2000" dirty="0">
                <a:solidFill>
                  <a:schemeClr val="tx1">
                    <a:lumMod val="75000"/>
                    <a:lumOff val="25000"/>
                  </a:schemeClr>
                </a:solidFill>
                <a:uFillTx/>
                <a:latin typeface="Helvetica" charset="0"/>
              </a:rPr>
              <a:t>AI</a:t>
            </a:r>
            <a:r>
              <a:rPr lang="zh-CN" altLang="en-US" sz="2000" dirty="0">
                <a:solidFill>
                  <a:schemeClr val="tx1">
                    <a:lumMod val="75000"/>
                    <a:lumOff val="25000"/>
                  </a:schemeClr>
                </a:solidFill>
                <a:uFillTx/>
                <a:latin typeface="Helvetica" charset="0"/>
              </a:rPr>
              <a:t>展示前端：</a:t>
            </a:r>
            <a:r>
              <a:rPr lang="en-US" altLang="zh-CN" sz="2000" dirty="0">
                <a:solidFill>
                  <a:schemeClr val="tx1">
                    <a:lumMod val="75000"/>
                    <a:lumOff val="25000"/>
                  </a:schemeClr>
                </a:solidFill>
                <a:uFillTx/>
                <a:latin typeface="Helvetica" charset="0"/>
              </a:rPr>
              <a:t>Gradio</a:t>
            </a:r>
            <a:endParaRPr lang="en-US" altLang="zh-CN"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应用简介：用于快速创建和分享机器学习模型的交互式界面。通过简单的代码将模型、函数或数据处理流程转化为易于使用的</a:t>
            </a:r>
            <a:r>
              <a:rPr lang="en-US" altLang="zh-CN" sz="2000" dirty="0">
                <a:solidFill>
                  <a:schemeClr val="tx1">
                    <a:lumMod val="75000"/>
                    <a:lumOff val="25000"/>
                  </a:schemeClr>
                </a:solidFill>
                <a:uFillTx/>
                <a:latin typeface="Helvetica" charset="0"/>
              </a:rPr>
              <a:t> web </a:t>
            </a:r>
            <a:r>
              <a:rPr lang="zh-CN" altLang="en-US" sz="2000" dirty="0">
                <a:solidFill>
                  <a:schemeClr val="tx1">
                    <a:lumMod val="75000"/>
                    <a:lumOff val="25000"/>
                  </a:schemeClr>
                </a:solidFill>
                <a:uFillTx/>
                <a:latin typeface="Helvetica" charset="0"/>
              </a:rPr>
              <a:t>应用，适合演示、测试和部署机器学习模型，无需复杂的前端开发即可让用户通过浏览器与模型交互。</a:t>
            </a:r>
            <a:endParaRPr lang="zh-CN" altLang="en-US" sz="2000" dirty="0">
              <a:solidFill>
                <a:schemeClr val="tx1">
                  <a:lumMod val="75000"/>
                  <a:lumOff val="25000"/>
                </a:schemeClr>
              </a:solidFill>
              <a:uFillTx/>
              <a:latin typeface="Helvetica"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1"/>
          <a:stretch>
            <a:fillRect/>
          </a:stretch>
        </p:blipFill>
        <p:spPr>
          <a:xfrm>
            <a:off x="0" y="1477282"/>
            <a:ext cx="5312229" cy="3905382"/>
          </a:xfrm>
          <a:prstGeom prst="rect">
            <a:avLst/>
          </a:prstGeom>
        </p:spPr>
      </p:pic>
      <p:pic>
        <p:nvPicPr>
          <p:cNvPr id="3" name="图片 2"/>
          <p:cNvPicPr/>
          <p:nvPr/>
        </p:nvPicPr>
        <p:blipFill>
          <a:blip r:embed="rId1"/>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nvSpPr>
        <p:spPr>
          <a:xfrm>
            <a:off x="7294012" y="4178180"/>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nvSpPr>
        <p:spPr>
          <a:xfrm>
            <a:off x="7756816" y="4137191"/>
            <a:ext cx="196532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大模型写作评测</a:t>
            </a:r>
            <a:endParaRPr lang="zh-CN" altLang="en-US" sz="2000" b="1">
              <a:solidFill>
                <a:srgbClr val="808080"/>
              </a:solidFill>
              <a:latin typeface="微软雅黑" panose="020B0503020204020204" charset="-122"/>
              <a:ea typeface="微软雅黑" panose="020B0503020204020204" charset="-122"/>
            </a:endParaRPr>
          </a:p>
        </p:txBody>
      </p:sp>
      <p:sp>
        <p:nvSpPr>
          <p:cNvPr id="74" name="矩形 73"/>
          <p:cNvSpPr/>
          <p:nvPr/>
        </p:nvSpPr>
        <p:spPr>
          <a:xfrm>
            <a:off x="7294012" y="4668883"/>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nvSpPr>
        <p:spPr>
          <a:xfrm>
            <a:off x="7756816" y="4627894"/>
            <a:ext cx="73469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RAG</a:t>
            </a:r>
            <a:endParaRPr lang="zh-CN" altLang="en-US" sz="2000" b="1">
              <a:solidFill>
                <a:srgbClr val="808080"/>
              </a:solidFill>
              <a:latin typeface="微软雅黑" panose="020B0503020204020204" charset="-122"/>
              <a:ea typeface="微软雅黑" panose="020B0503020204020204" charset="-122"/>
            </a:endParaRPr>
          </a:p>
        </p:txBody>
      </p:sp>
      <p:sp>
        <p:nvSpPr>
          <p:cNvPr id="76" name="矩形 75"/>
          <p:cNvSpPr/>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nvSpPr>
        <p:spPr>
          <a:xfrm>
            <a:off x="7756816" y="5118598"/>
            <a:ext cx="87503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agent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78" name="矩形 77"/>
          <p:cNvSpPr/>
          <p:nvPr/>
        </p:nvSpPr>
        <p:spPr>
          <a:xfrm>
            <a:off x="7294012" y="5650292"/>
            <a:ext cx="316801" cy="316801"/>
          </a:xfrm>
          <a:prstGeom prst="rect">
            <a:avLst/>
          </a:prstGeom>
          <a:solidFill>
            <a:srgbClr val="0070C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4</a:t>
            </a:r>
            <a:endParaRPr lang="zh-CN" altLang="en-US" sz="2000" b="1">
              <a:solidFill>
                <a:schemeClr val="lt1"/>
              </a:solidFill>
              <a:latin typeface="微软雅黑" panose="020B0503020204020204" charset="-122"/>
              <a:ea typeface="微软雅黑" panose="020B0503020204020204" charset="-122"/>
            </a:endParaRPr>
          </a:p>
        </p:txBody>
      </p:sp>
      <p:sp>
        <p:nvSpPr>
          <p:cNvPr id="79" name="矩形 78"/>
          <p:cNvSpPr/>
          <p:nvPr/>
        </p:nvSpPr>
        <p:spPr>
          <a:xfrm>
            <a:off x="7756816" y="5609303"/>
            <a:ext cx="1060450" cy="398780"/>
          </a:xfrm>
          <a:prstGeom prst="rect">
            <a:avLst/>
          </a:prstGeom>
          <a:noFill/>
          <a:ln>
            <a:noFill/>
          </a:ln>
        </p:spPr>
        <p:txBody>
          <a:bodyPr wrap="none" anchor="ctr">
            <a:spAutoFit/>
          </a:bodyPr>
          <a:lstStyle/>
          <a:p>
            <a:pPr algn="l"/>
            <a:r>
              <a:rPr lang="zh-CN" altLang="en-US" sz="2000" b="1">
                <a:solidFill>
                  <a:srgbClr val="0070C0"/>
                </a:solidFill>
                <a:latin typeface="微软雅黑" panose="020B0503020204020204" charset="-122"/>
                <a:ea typeface="微软雅黑" panose="020B0503020204020204" charset="-122"/>
              </a:rPr>
              <a:t>prompt</a:t>
            </a:r>
            <a:endParaRPr lang="zh-CN" altLang="en-US" sz="2000" b="1">
              <a:solidFill>
                <a:srgbClr val="0070C0"/>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endParaRPr lang="en-US" altLang="zh-CN" sz="3600"/>
          </a:p>
        </p:txBody>
      </p:sp>
      <p:pic>
        <p:nvPicPr>
          <p:cNvPr id="8" name="图片 7"/>
          <p:cNvPicPr/>
          <p:nvPr/>
        </p:nvPicPr>
        <p:blipFill>
          <a:blip r:embed="rId2" cstate="print"/>
          <a:stretch>
            <a:fillRect/>
          </a:stretch>
        </p:blipFill>
        <p:spPr>
          <a:xfrm>
            <a:off x="9906000" y="825500"/>
            <a:ext cx="1397000" cy="1397000"/>
          </a:xfrm>
          <a:prstGeom prst="rect">
            <a:avLst/>
          </a:prstGeom>
        </p:spPr>
      </p:pic>
      <p:sp>
        <p:nvSpPr>
          <p:cNvPr id="2" name="矩形 1"/>
          <p:cNvSpPr/>
          <p:nvPr/>
        </p:nvSpPr>
        <p:spPr>
          <a:xfrm>
            <a:off x="7294012" y="6181787"/>
            <a:ext cx="316801" cy="316801"/>
          </a:xfrm>
          <a:prstGeom prst="rect">
            <a:avLst/>
          </a:prstGeom>
          <a:solidFill>
            <a:schemeClr val="tx1">
              <a:lumMod val="50000"/>
              <a:lumOff val="50000"/>
            </a:schemeClr>
          </a:solidFill>
          <a:ln>
            <a:noFill/>
          </a:ln>
        </p:spPr>
        <p:txBody>
          <a:bodyPr anchor="ctr"/>
          <a:p>
            <a:pPr algn="ctr"/>
            <a:r>
              <a:rPr lang="en-US" altLang="zh-CN" sz="2000" b="1">
                <a:solidFill>
                  <a:schemeClr val="lt1"/>
                </a:solidFill>
                <a:latin typeface="微软雅黑" panose="020B0503020204020204" charset="-122"/>
                <a:ea typeface="微软雅黑" panose="020B0503020204020204" charset="-122"/>
              </a:rPr>
              <a:t>5</a:t>
            </a:r>
            <a:endParaRPr lang="en-US" altLang="zh-CN" sz="2000" b="1">
              <a:solidFill>
                <a:schemeClr val="lt1"/>
              </a:solidFill>
              <a:latin typeface="微软雅黑" panose="020B0503020204020204" charset="-122"/>
              <a:ea typeface="微软雅黑" panose="020B0503020204020204" charset="-122"/>
            </a:endParaRPr>
          </a:p>
        </p:txBody>
      </p:sp>
      <p:sp>
        <p:nvSpPr>
          <p:cNvPr id="4" name="矩形 3"/>
          <p:cNvSpPr/>
          <p:nvPr/>
        </p:nvSpPr>
        <p:spPr>
          <a:xfrm>
            <a:off x="7756816" y="6140798"/>
            <a:ext cx="2219960" cy="398780"/>
          </a:xfrm>
          <a:prstGeom prst="rect">
            <a:avLst/>
          </a:prstGeom>
          <a:noFill/>
          <a:ln>
            <a:noFill/>
          </a:ln>
        </p:spPr>
        <p:txBody>
          <a:bodyPr wrap="none" anchor="ctr">
            <a:spAutoFit/>
          </a:bodyPr>
          <a:p>
            <a:pPr algn="l"/>
            <a:r>
              <a:rPr lang="zh-CN" altLang="en-US" sz="2000" b="1">
                <a:solidFill>
                  <a:schemeClr val="tx1">
                    <a:lumMod val="50000"/>
                    <a:lumOff val="50000"/>
                  </a:schemeClr>
                </a:solidFill>
                <a:latin typeface="微软雅黑" panose="020B0503020204020204" charset="-122"/>
                <a:ea typeface="微软雅黑" panose="020B0503020204020204" charset="-122"/>
              </a:rPr>
              <a:t>后续项目设计思路</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latin typeface="Arial" panose="020B0604020202020204" pitchFamily="34" charset="0"/>
                <a:sym typeface="+mn-ea"/>
              </a:rPr>
              <a:t>Prompt</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15</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nSpc>
                <a:spcPct val="130000"/>
              </a:lnSpc>
              <a:buClr>
                <a:srgbClr val="059199"/>
              </a:buClr>
            </a:pPr>
            <a:r>
              <a:rPr lang="zh-CN" altLang="en-US" sz="2400" b="1" dirty="0"/>
              <a:t>预设学术专家身份</a:t>
            </a:r>
            <a:endParaRPr lang="en-US" altLang="zh-CN" sz="2400" b="1" dirty="0"/>
          </a:p>
          <a:p>
            <a:pPr lvl="1">
              <a:lnSpc>
                <a:spcPct val="130000"/>
              </a:lnSpc>
              <a:buClr>
                <a:srgbClr val="059199"/>
              </a:buClr>
            </a:pPr>
            <a:endParaRPr lang="en-US" altLang="zh-CN" dirty="0"/>
          </a:p>
          <a:p>
            <a:pPr marL="800100" lvl="1" indent="-342900">
              <a:lnSpc>
                <a:spcPct val="130000"/>
              </a:lnSpc>
              <a:buClr>
                <a:srgbClr val="059199"/>
              </a:buClr>
              <a:buFont typeface="+mj-lt"/>
              <a:buAutoNum type="arabicPeriod"/>
            </a:pPr>
            <a:r>
              <a:rPr lang="en-US" altLang="zh-CN" dirty="0"/>
              <a:t>Act as an experienced academic writing expert specializing in [specific field]. Review my research paper draft, focusing on improving the logical flow, strengthening arguments, and refining language for publication quality. Highlight areas needing clarification or further development, and suggest specific improvements.</a:t>
            </a:r>
            <a:endParaRPr lang="en-US" altLang="zh-CN" dirty="0"/>
          </a:p>
          <a:p>
            <a:pPr marL="800100" lvl="1" indent="-342900">
              <a:lnSpc>
                <a:spcPct val="130000"/>
              </a:lnSpc>
              <a:buClr>
                <a:srgbClr val="059199"/>
              </a:buClr>
              <a:buFont typeface="+mj-lt"/>
              <a:buAutoNum type="arabicPeriod"/>
            </a:pPr>
            <a:r>
              <a:rPr lang="en-US" altLang="zh-CN" dirty="0"/>
              <a:t>As a leader in the academic field, I possess extensive academic experience and professional knowledge across various domains. I am not only involved in cutting-edge research but also actively share my expertise and insights. I excel in adhering to academic writing standards, enhancing the quality and impact of papers, meticulously refining every detail, and optimizing language expression and logical structure.</a:t>
            </a:r>
            <a:endParaRPr lang="en-US" altLang="zh-C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latin typeface="Arial" panose="020B0604020202020204" pitchFamily="34" charset="0"/>
                <a:sym typeface="+mn-ea"/>
              </a:rPr>
              <a:t>Prompt</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16</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nSpc>
                <a:spcPct val="130000"/>
              </a:lnSpc>
              <a:buClr>
                <a:srgbClr val="059199"/>
              </a:buClr>
            </a:pPr>
            <a:r>
              <a:rPr lang="zh-CN" altLang="en-US" sz="2400" b="1" dirty="0"/>
              <a:t>论文写作指令</a:t>
            </a:r>
            <a:endParaRPr lang="en-US" altLang="zh-CN" dirty="0"/>
          </a:p>
          <a:p>
            <a:pPr marL="800100" lvl="1" indent="-342900">
              <a:lnSpc>
                <a:spcPct val="130000"/>
              </a:lnSpc>
              <a:buClr>
                <a:srgbClr val="059199"/>
              </a:buClr>
              <a:buFont typeface="+mj-lt"/>
              <a:buAutoNum type="arabicPeriod"/>
            </a:pPr>
            <a:endParaRPr lang="en-US" altLang="zh-CN" dirty="0"/>
          </a:p>
          <a:p>
            <a:pPr marL="800100" lvl="1" indent="-342900">
              <a:lnSpc>
                <a:spcPct val="130000"/>
              </a:lnSpc>
              <a:buClr>
                <a:srgbClr val="059199"/>
              </a:buClr>
              <a:buFont typeface="+mj-lt"/>
              <a:buAutoNum type="arabicPeriod"/>
            </a:pPr>
            <a:r>
              <a:rPr lang="zh-CN" altLang="en-US" dirty="0"/>
              <a:t>标题优化：</a:t>
            </a:r>
            <a:r>
              <a:rPr lang="en-US" altLang="zh-CN" sz="1600" dirty="0"/>
              <a:t>Generate a title for my paper on [topic]. The title should be no more than 15 words, use precise academic terms to summarize the research content, and be engaging enough to reflect the core findings and attract academic interest.</a:t>
            </a:r>
            <a:endParaRPr lang="en-US" altLang="zh-CN" sz="1600" dirty="0"/>
          </a:p>
          <a:p>
            <a:pPr marL="800100" lvl="1" indent="-342900">
              <a:lnSpc>
                <a:spcPct val="130000"/>
              </a:lnSpc>
              <a:buClr>
                <a:srgbClr val="059199"/>
              </a:buClr>
              <a:buFont typeface="+mj-lt"/>
              <a:buAutoNum type="arabicPeriod"/>
            </a:pPr>
            <a:r>
              <a:rPr lang="zh-CN" altLang="en-US" dirty="0"/>
              <a:t>摘要撰写：</a:t>
            </a:r>
            <a:r>
              <a:rPr lang="en-US" altLang="zh-CN" sz="1600" dirty="0"/>
              <a:t>Write the abstract for my paper, including the research background, objective, methods summary, key findings, and conclusion. The abstract should be clear and concise, limited to 250 words, and summarize the key aspects of the study to attract readers.</a:t>
            </a:r>
            <a:endParaRPr lang="en-US" altLang="zh-CN" sz="1600" dirty="0"/>
          </a:p>
          <a:p>
            <a:pPr marL="800100" lvl="1" indent="-342900">
              <a:lnSpc>
                <a:spcPct val="130000"/>
              </a:lnSpc>
              <a:buClr>
                <a:srgbClr val="059199"/>
              </a:buClr>
              <a:buFont typeface="+mj-lt"/>
              <a:buAutoNum type="arabicPeriod"/>
            </a:pPr>
            <a:r>
              <a:rPr lang="zh-CN" altLang="en-US" dirty="0"/>
              <a:t>关键词提取：</a:t>
            </a:r>
            <a:r>
              <a:rPr lang="en-US" altLang="zh-CN" sz="1600" dirty="0"/>
              <a:t>Extract 5-8 keywords for my paper based on [topic]. The keywords should accurately summarize the research topic, cover core terms and related concepts, and enhance the paper's discoverability in academic databases.</a:t>
            </a:r>
            <a:endParaRPr lang="en-US" altLang="zh-CN" sz="1600" dirty="0"/>
          </a:p>
          <a:p>
            <a:pPr marL="800100" lvl="1" indent="-342900">
              <a:lnSpc>
                <a:spcPct val="130000"/>
              </a:lnSpc>
              <a:buClr>
                <a:srgbClr val="059199"/>
              </a:buClr>
              <a:buFont typeface="+mj-lt"/>
              <a:buAutoNum type="arabicPeriod"/>
            </a:pPr>
            <a:r>
              <a:rPr lang="zh-CN" altLang="en-US" dirty="0"/>
              <a:t>方法名称缩写：</a:t>
            </a:r>
            <a:r>
              <a:rPr lang="en-US" altLang="zh-CN" sz="1600" dirty="0"/>
              <a:t>What abbreviations can "XXX" have? Give several options, with reasons, for use in an academic paper. </a:t>
            </a:r>
            <a:endParaRPr lang="en-US" altLang="zh-CN"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latin typeface="Arial" panose="020B0604020202020204" pitchFamily="34" charset="0"/>
                <a:sym typeface="+mn-ea"/>
              </a:rPr>
              <a:t>Prompt</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17</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nSpc>
                <a:spcPct val="130000"/>
              </a:lnSpc>
              <a:buClr>
                <a:srgbClr val="059199"/>
              </a:buClr>
            </a:pPr>
            <a:r>
              <a:rPr lang="zh-CN" altLang="en-US" sz="2400" b="1" dirty="0"/>
              <a:t>论文写作指令</a:t>
            </a:r>
            <a:endParaRPr lang="en-US" altLang="zh-CN" dirty="0"/>
          </a:p>
          <a:p>
            <a:pPr marL="800100" lvl="1" indent="-342900">
              <a:lnSpc>
                <a:spcPct val="130000"/>
              </a:lnSpc>
              <a:buClr>
                <a:srgbClr val="059199"/>
              </a:buClr>
              <a:buFont typeface="+mj-lt"/>
              <a:buAutoNum type="arabicPeriod"/>
            </a:pPr>
            <a:endParaRPr lang="en-US" altLang="zh-CN" dirty="0"/>
          </a:p>
          <a:p>
            <a:pPr marL="800100" lvl="1" indent="-342900">
              <a:lnSpc>
                <a:spcPct val="130000"/>
              </a:lnSpc>
              <a:buClr>
                <a:srgbClr val="059199"/>
              </a:buClr>
              <a:buFont typeface="+mj-lt"/>
              <a:buAutoNum type="arabicPeriod" startAt="5"/>
            </a:pPr>
            <a:r>
              <a:rPr lang="zh-CN" altLang="en-US" dirty="0"/>
              <a:t>引言撰写：</a:t>
            </a:r>
            <a:r>
              <a:rPr lang="en-US" altLang="zh-CN" sz="1600" dirty="0"/>
              <a:t>Write the introduction for my paper, explaining the research background and importance, identifying gaps or challenges in the current research, and stating the objective and innovative contributions of the study. The introduction should be no more than 300 words, logically clear, and engaging to readers.</a:t>
            </a:r>
            <a:endParaRPr lang="en-US" altLang="zh-CN" sz="1600" dirty="0"/>
          </a:p>
          <a:p>
            <a:pPr marL="800100" lvl="1" indent="-342900">
              <a:lnSpc>
                <a:spcPct val="130000"/>
              </a:lnSpc>
              <a:buClr>
                <a:srgbClr val="059199"/>
              </a:buClr>
              <a:buFont typeface="+mj-lt"/>
              <a:buAutoNum type="arabicPeriod" startAt="5"/>
            </a:pPr>
            <a:r>
              <a:rPr lang="zh-CN" altLang="en-US" dirty="0"/>
              <a:t>文献综述撰写：</a:t>
            </a:r>
            <a:r>
              <a:rPr lang="en-US" altLang="zh-CN" sz="1600" dirty="0"/>
              <a:t>Write a literature review summarizing 3-5 representative studies related to [topic] from the past five years. Analyze the main content and limitations of these studies, and explain how my research addresses these gaps or offers new perspectives.</a:t>
            </a:r>
            <a:endParaRPr lang="en-US" altLang="zh-CN" sz="1600" dirty="0"/>
          </a:p>
          <a:p>
            <a:pPr marL="800100" lvl="1" indent="-342900">
              <a:lnSpc>
                <a:spcPct val="130000"/>
              </a:lnSpc>
              <a:buClr>
                <a:srgbClr val="059199"/>
              </a:buClr>
              <a:buFont typeface="+mj-lt"/>
              <a:buAutoNum type="arabicPeriod" startAt="5"/>
            </a:pPr>
            <a:r>
              <a:rPr lang="zh-CN" altLang="en-US" dirty="0"/>
              <a:t>研究方法撰写：</a:t>
            </a:r>
            <a:r>
              <a:rPr lang="en-US" altLang="zh-CN" sz="1600" dirty="0"/>
              <a:t>Write the methodology section, providing detailed descriptions of the study design (e.g., experiments, modeling), data collection, and analysis methods. Ensure the presentation is clear and structured for easy understanding and reproducibility by other researchers.</a:t>
            </a:r>
            <a:endParaRPr lang="en-US" altLang="zh-CN" sz="1600" dirty="0"/>
          </a:p>
          <a:p>
            <a:pPr marL="800100" lvl="1" indent="-342900">
              <a:lnSpc>
                <a:spcPct val="130000"/>
              </a:lnSpc>
              <a:buClr>
                <a:srgbClr val="059199"/>
              </a:buClr>
              <a:buFont typeface="+mj-lt"/>
              <a:buAutoNum type="arabicPeriod" startAt="5"/>
            </a:pPr>
            <a:r>
              <a:rPr lang="zh-CN" altLang="en-US" dirty="0"/>
              <a:t>结果分析：</a:t>
            </a:r>
            <a:r>
              <a:rPr lang="en-US" altLang="zh-CN" sz="1600" dirty="0"/>
              <a:t>Write the results section, reporting key findings with a focus on data and analysis that directly address the research questions. Use concise and precise language, supported by figures and tables to enhance readability and visualization.</a:t>
            </a:r>
            <a:endParaRPr lang="en-US" altLang="zh-CN"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latin typeface="Arial" panose="020B0604020202020204" pitchFamily="34" charset="0"/>
                <a:sym typeface="+mn-ea"/>
              </a:rPr>
              <a:t>Prompt</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18</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nSpc>
                <a:spcPct val="130000"/>
              </a:lnSpc>
              <a:buClr>
                <a:srgbClr val="059199"/>
              </a:buClr>
            </a:pPr>
            <a:r>
              <a:rPr lang="zh-CN" altLang="en-US" sz="2400" b="1" dirty="0"/>
              <a:t>论文写作指令</a:t>
            </a:r>
            <a:endParaRPr lang="en-US" altLang="zh-CN" dirty="0"/>
          </a:p>
          <a:p>
            <a:pPr marL="800100" lvl="1" indent="-342900">
              <a:lnSpc>
                <a:spcPct val="130000"/>
              </a:lnSpc>
              <a:buClr>
                <a:srgbClr val="059199"/>
              </a:buClr>
              <a:buFont typeface="+mj-lt"/>
              <a:buAutoNum type="arabicPeriod"/>
            </a:pPr>
            <a:endParaRPr lang="en-US" altLang="zh-CN" dirty="0"/>
          </a:p>
          <a:p>
            <a:pPr marL="800100" lvl="1" indent="-342900">
              <a:lnSpc>
                <a:spcPct val="130000"/>
              </a:lnSpc>
              <a:buClr>
                <a:srgbClr val="059199"/>
              </a:buClr>
              <a:buFont typeface="+mj-lt"/>
              <a:buAutoNum type="arabicPeriod" startAt="9"/>
            </a:pPr>
            <a:r>
              <a:rPr lang="zh-CN" altLang="en-US" dirty="0"/>
              <a:t>图表生成：</a:t>
            </a:r>
            <a:r>
              <a:rPr lang="en-US" altLang="zh-CN" sz="1600" dirty="0"/>
              <a:t>Create intuitive figures or tables for the research results. Choose appropriate types (e.g., line charts, bar graphs), add clear titles, legends, and annotations, and ensure the figures conform to academic standards for effective data presentation and analysis.</a:t>
            </a:r>
            <a:endParaRPr lang="en-US" altLang="zh-CN" sz="1600" dirty="0"/>
          </a:p>
          <a:p>
            <a:pPr marL="800100" lvl="1" indent="-342900">
              <a:lnSpc>
                <a:spcPct val="130000"/>
              </a:lnSpc>
              <a:buClr>
                <a:srgbClr val="059199"/>
              </a:buClr>
              <a:buFont typeface="+mj-lt"/>
              <a:buAutoNum type="arabicPeriod" startAt="9"/>
            </a:pPr>
            <a:r>
              <a:rPr lang="zh-CN" altLang="en-US" dirty="0"/>
              <a:t>讨论部分撰写：</a:t>
            </a:r>
            <a:r>
              <a:rPr lang="en-US" altLang="zh-CN" sz="1600" dirty="0"/>
              <a:t>Write the discussion section, analyzing the significance of the findings, comparing them with related literature, and discussing the limitations of the study along with suggestions for improvement. Highlight the academic contributions and potential practical implications of the research.</a:t>
            </a:r>
            <a:endParaRPr lang="en-US" altLang="zh-CN" sz="1600" dirty="0"/>
          </a:p>
          <a:p>
            <a:pPr marL="800100" lvl="1" indent="-342900">
              <a:lnSpc>
                <a:spcPct val="130000"/>
              </a:lnSpc>
              <a:buClr>
                <a:srgbClr val="059199"/>
              </a:buClr>
              <a:buFont typeface="+mj-lt"/>
              <a:buAutoNum type="arabicPeriod" startAt="9"/>
            </a:pPr>
            <a:r>
              <a:rPr lang="zh-CN" altLang="en-US" dirty="0"/>
              <a:t>结论总结：</a:t>
            </a:r>
            <a:r>
              <a:rPr lang="en-US" altLang="zh-CN" sz="1600" dirty="0"/>
              <a:t>Write the conclusion for my paper, summarizing the key findings and their significance, highlighting the contributions to the academic field, and suggesting possible directions for future research. The content should be concise, within 150 words.</a:t>
            </a:r>
            <a:endParaRPr lang="en-US" altLang="zh-CN" sz="1600" dirty="0"/>
          </a:p>
          <a:p>
            <a:pPr marL="800100" lvl="1" indent="-342900">
              <a:lnSpc>
                <a:spcPct val="130000"/>
              </a:lnSpc>
              <a:buClr>
                <a:srgbClr val="059199"/>
              </a:buClr>
              <a:buFont typeface="+mj-lt"/>
              <a:buAutoNum type="arabicPeriod" startAt="9"/>
            </a:pPr>
            <a:r>
              <a:rPr lang="zh-CN" altLang="en-US" dirty="0"/>
              <a:t>参考文献格式化：</a:t>
            </a:r>
            <a:r>
              <a:rPr lang="en-US" altLang="zh-CN" sz="1600" dirty="0"/>
              <a:t>Format the references in [APA/MLA/IEEE, etc.] style, ensuring accuracy in author names, publication years, and source details, and maintaining consistency between in-text citations and the reference list.</a:t>
            </a:r>
            <a:endParaRPr lang="en-US" altLang="zh-CN"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en-US" altLang="zh-CN" sz="2800" dirty="0">
                <a:solidFill>
                  <a:schemeClr val="tx1">
                    <a:lumMod val="75000"/>
                    <a:lumOff val="25000"/>
                  </a:schemeClr>
                </a:solidFill>
                <a:latin typeface="Arial" panose="020B0604020202020204" pitchFamily="34" charset="0"/>
                <a:sym typeface="+mn-ea"/>
              </a:rPr>
              <a:t>Prompt</a:t>
            </a:r>
            <a:endParaRPr lang="en-US" altLang="zh-CN" sz="2800" b="1" spc="300" dirty="0">
              <a:solidFill>
                <a:schemeClr val="tx1">
                  <a:lumMod val="75000"/>
                  <a:lumOff val="25000"/>
                </a:schemeClr>
              </a:solidFill>
              <a:latin typeface="Helvetica" charset="0"/>
              <a:cs typeface="Helvetica"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19</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nSpc>
                <a:spcPct val="130000"/>
              </a:lnSpc>
              <a:buClr>
                <a:srgbClr val="059199"/>
              </a:buClr>
            </a:pPr>
            <a:r>
              <a:rPr lang="zh-CN" altLang="en-US" sz="2400" b="1" dirty="0"/>
              <a:t>论文优化指令</a:t>
            </a:r>
            <a:endParaRPr lang="en-US" altLang="zh-CN" dirty="0"/>
          </a:p>
          <a:p>
            <a:pPr marL="800100" lvl="1" indent="-342900">
              <a:lnSpc>
                <a:spcPct val="130000"/>
              </a:lnSpc>
              <a:buClr>
                <a:srgbClr val="059199"/>
              </a:buClr>
              <a:buFont typeface="+mj-lt"/>
              <a:buAutoNum type="arabicPeriod"/>
            </a:pPr>
            <a:endParaRPr lang="en-US" altLang="zh-CN" dirty="0"/>
          </a:p>
          <a:p>
            <a:pPr marL="800100" lvl="1" indent="-342900">
              <a:lnSpc>
                <a:spcPct val="130000"/>
              </a:lnSpc>
              <a:buClr>
                <a:srgbClr val="059199"/>
              </a:buClr>
              <a:buFont typeface="+mj-lt"/>
              <a:buAutoNum type="arabicPeriod"/>
            </a:pPr>
            <a:r>
              <a:rPr lang="zh-CN" altLang="en-US" dirty="0"/>
              <a:t>整体润色：</a:t>
            </a:r>
            <a:r>
              <a:rPr lang="en-US" altLang="zh-CN" sz="1600" dirty="0"/>
              <a:t>The following is a paragraph from an academic paper. Refinish writing to conform to academic style</a:t>
            </a:r>
            <a:r>
              <a:rPr lang="zh-CN" altLang="en-US" sz="1600" dirty="0"/>
              <a:t>，</a:t>
            </a:r>
            <a:r>
              <a:rPr lang="en-US" altLang="zh-CN" sz="1600" dirty="0"/>
              <a:t>improve spelling, grammar, clarity, conciseness and overall readability. If necessary, rewrite the entire sentence. In </a:t>
            </a:r>
            <a:r>
              <a:rPr lang="en-US" altLang="zh-CN" sz="1600" dirty="0" err="1"/>
              <a:t>addition,list</a:t>
            </a:r>
            <a:r>
              <a:rPr lang="en-US" altLang="zh-CN" sz="1600" dirty="0"/>
              <a:t> all modifications in the Markdown table and explain the reasons for doing so.               Paragraph </a:t>
            </a:r>
            <a:r>
              <a:rPr lang="zh-CN" altLang="en-US" sz="1600" dirty="0"/>
              <a:t>：</a:t>
            </a:r>
            <a:r>
              <a:rPr lang="en-US" altLang="zh-CN" sz="1600" dirty="0"/>
              <a:t>(+the paragraph that requires polishing)</a:t>
            </a:r>
            <a:endParaRPr lang="en-US" altLang="zh-CN" sz="1600" dirty="0"/>
          </a:p>
          <a:p>
            <a:pPr marL="800100" lvl="1" indent="-342900">
              <a:lnSpc>
                <a:spcPct val="130000"/>
              </a:lnSpc>
              <a:buClr>
                <a:srgbClr val="059199"/>
              </a:buClr>
              <a:buFont typeface="+mj-lt"/>
              <a:buAutoNum type="arabicPeriod"/>
            </a:pPr>
            <a:r>
              <a:rPr lang="zh-CN" altLang="en-US" dirty="0"/>
              <a:t>个性化调整：</a:t>
            </a:r>
            <a:endParaRPr lang="en-US" altLang="zh-CN" dirty="0"/>
          </a:p>
          <a:p>
            <a:pPr marL="1257300" lvl="2" indent="-342900">
              <a:lnSpc>
                <a:spcPct val="130000"/>
              </a:lnSpc>
              <a:buClr>
                <a:srgbClr val="059199"/>
              </a:buClr>
              <a:buFont typeface="+mj-lt"/>
              <a:buAutoNum type="arabicPeriod"/>
            </a:pPr>
            <a:r>
              <a:rPr lang="en-US" altLang="zh-CN" sz="1600" dirty="0"/>
              <a:t>More precise</a:t>
            </a:r>
            <a:r>
              <a:rPr lang="zh-CN" altLang="en-US" sz="1600" dirty="0"/>
              <a:t>、</a:t>
            </a:r>
            <a:r>
              <a:rPr lang="en-US" altLang="zh-CN" sz="1600" dirty="0"/>
              <a:t>More concise</a:t>
            </a:r>
            <a:r>
              <a:rPr lang="zh-CN" altLang="en-US" sz="1600" dirty="0"/>
              <a:t>、</a:t>
            </a:r>
            <a:r>
              <a:rPr lang="en-US" altLang="zh-CN" sz="1600" dirty="0"/>
              <a:t>More objective</a:t>
            </a:r>
            <a:r>
              <a:rPr lang="zh-CN" altLang="en-US" sz="1600" dirty="0"/>
              <a:t>、</a:t>
            </a:r>
            <a:r>
              <a:rPr lang="en-US" altLang="zh-CN" sz="1600" dirty="0"/>
              <a:t>More consistent</a:t>
            </a:r>
            <a:r>
              <a:rPr lang="zh-CN" altLang="en-US" sz="1600" dirty="0"/>
              <a:t>、</a:t>
            </a:r>
            <a:r>
              <a:rPr lang="en-US" altLang="zh-CN" sz="1600" dirty="0"/>
              <a:t>More coherent</a:t>
            </a:r>
            <a:r>
              <a:rPr lang="zh-CN" altLang="en-US" sz="1600" dirty="0"/>
              <a:t>、</a:t>
            </a:r>
            <a:r>
              <a:rPr lang="en-US" altLang="zh-CN" sz="1600" dirty="0"/>
              <a:t>More formal grammar</a:t>
            </a:r>
            <a:endParaRPr lang="en-US" altLang="zh-CN" sz="1600" dirty="0"/>
          </a:p>
          <a:p>
            <a:pPr marL="1257300" lvl="2" indent="-342900">
              <a:lnSpc>
                <a:spcPct val="130000"/>
              </a:lnSpc>
              <a:buClr>
                <a:srgbClr val="059199"/>
              </a:buClr>
              <a:buFont typeface="+mj-lt"/>
              <a:buAutoNum type="arabicPeriod"/>
            </a:pPr>
            <a:r>
              <a:rPr lang="en-US" altLang="zh-CN" sz="1600" dirty="0"/>
              <a:t>Make nuanced adjustments</a:t>
            </a:r>
            <a:r>
              <a:rPr lang="zh-CN" altLang="en-US" sz="1600" dirty="0"/>
              <a:t>、</a:t>
            </a:r>
            <a:r>
              <a:rPr lang="en-US" altLang="zh-CN" sz="1600" dirty="0"/>
              <a:t>Clarify through rewording</a:t>
            </a:r>
            <a:r>
              <a:rPr lang="zh-CN" altLang="en-US" sz="1600" dirty="0"/>
              <a:t>、</a:t>
            </a:r>
            <a:r>
              <a:rPr lang="en-US" altLang="zh-CN" sz="1600" dirty="0"/>
              <a:t>verify grammatical correctness and orthography</a:t>
            </a:r>
            <a:r>
              <a:rPr lang="zh-CN" altLang="en-US" sz="1600" dirty="0"/>
              <a:t>、</a:t>
            </a:r>
            <a:r>
              <a:rPr lang="en-US" altLang="zh-CN" sz="1600" dirty="0"/>
              <a:t>Refine  diction</a:t>
            </a:r>
            <a:r>
              <a:rPr lang="zh-CN" altLang="en-US" sz="1600" dirty="0"/>
              <a:t>、</a:t>
            </a:r>
            <a:r>
              <a:rPr lang="en-US" altLang="zh-CN" sz="1600" dirty="0"/>
              <a:t>improve textual fluidity and consistency</a:t>
            </a:r>
            <a:endParaRPr lang="en-US" altLang="zh-CN" sz="1600" dirty="0"/>
          </a:p>
          <a:p>
            <a:pPr marL="800100" lvl="1" indent="-342900">
              <a:lnSpc>
                <a:spcPct val="130000"/>
              </a:lnSpc>
              <a:buClr>
                <a:srgbClr val="059199"/>
              </a:buClr>
              <a:buFont typeface="+mj-lt"/>
              <a:buAutoNum type="arabicPeriod"/>
            </a:pPr>
            <a:r>
              <a:rPr lang="zh-CN" altLang="en-US" sz="1600" dirty="0"/>
              <a:t>生成修改意见：</a:t>
            </a:r>
            <a:r>
              <a:rPr lang="en-US" altLang="zh-CN" sz="1600" dirty="0"/>
              <a:t>You are now acting as an expert in the field of lung cancer From a professional point of view, do you think there is any need to modify the above content? Be careful not to modify the whole text, you need to point out the places that need to be modified one by one, and give revision opinions and recommended revision content.</a:t>
            </a:r>
            <a:endParaRPr lang="en-US" altLang="zh-CN"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5892801" cy="6858000"/>
          </a:xfrm>
          <a:prstGeom prst="rect">
            <a:avLst/>
          </a:prstGeom>
          <a:solidFill>
            <a:schemeClr val="accent1">
              <a:alpha val="8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矩形 46"/>
          <p:cNvSpPr/>
          <p:nvPr/>
        </p:nvSpPr>
        <p:spPr>
          <a:xfrm rot="5400000" flipV="1">
            <a:off x="1870073" y="-1870071"/>
            <a:ext cx="1238251" cy="4978398"/>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38" name="矩形 37"/>
          <p:cNvSpPr/>
          <p:nvPr/>
        </p:nvSpPr>
        <p:spPr>
          <a:xfrm rot="5400000">
            <a:off x="1879593" y="3759200"/>
            <a:ext cx="1219201" cy="4978399"/>
          </a:xfrm>
          <a:prstGeom prst="rect">
            <a:avLst/>
          </a:prstGeom>
          <a:solidFill>
            <a:schemeClr val="accent1">
              <a:alpha val="7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txBody>
            <a:bodyPr anchor="ct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6" name="图片 5"/>
          <p:cNvPicPr/>
          <p:nvPr/>
        </p:nvPicPr>
        <p:blipFill>
          <a:blip r:embed="rId1"/>
          <a:stretch>
            <a:fillRect/>
          </a:stretch>
        </p:blipFill>
        <p:spPr>
          <a:xfrm>
            <a:off x="0" y="1477282"/>
            <a:ext cx="5312229" cy="3905382"/>
          </a:xfrm>
          <a:prstGeom prst="rect">
            <a:avLst/>
          </a:prstGeom>
        </p:spPr>
      </p:pic>
      <p:pic>
        <p:nvPicPr>
          <p:cNvPr id="3" name="图片 2"/>
          <p:cNvPicPr/>
          <p:nvPr/>
        </p:nvPicPr>
        <p:blipFill>
          <a:blip r:embed="rId1"/>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858003" h="3917120">
                <a:moveTo>
                  <a:pt x="6843510" y="0"/>
                </a:moveTo>
                <a:lnTo>
                  <a:pt x="6858003" y="3917120"/>
                </a:lnTo>
                <a:lnTo>
                  <a:pt x="10100" y="3917120"/>
                </a:lnTo>
                <a:lnTo>
                  <a:pt x="10100" y="2356597"/>
                </a:lnTo>
                <a:cubicBezTo>
                  <a:pt x="11605" y="1577905"/>
                  <a:pt x="-1382" y="1039438"/>
                  <a:pt x="122" y="260746"/>
                </a:cubicBezTo>
                <a:cubicBezTo>
                  <a:pt x="2672562" y="2903059"/>
                  <a:pt x="5345001" y="2082125"/>
                  <a:pt x="6843510" y="0"/>
                </a:cubicBezTo>
                <a:close/>
              </a:path>
            </a:pathLst>
          </a:custGeom>
          <a:solidFill>
            <a:schemeClr val="accent1">
              <a:alpha val="90000"/>
            </a:schemeClr>
          </a:solidFill>
          <a:ln>
            <a:noFill/>
          </a:ln>
        </p:spPr>
        <p:txBody>
          <a:bodyPr rot="0" vert="horz" wrap="square" lIns="91440" tIns="45720" rIns="91440" bIns="45720" numCol="1" spcCol="0" anchor="ctr" anchorCtr="0"/>
          <a:lstStyle/>
          <a:p>
            <a:pPr algn="ctr"/>
            <a:endParaRPr lang="zh-CN" altLang="en-US">
              <a:solidFill>
                <a:schemeClr val="lt1"/>
              </a:solidFill>
              <a:latin typeface="微软雅黑" panose="020B0503020204020204" charset="-122"/>
              <a:ea typeface="微软雅黑" panose="020B050302020402020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9" h="6879174">
                <a:moveTo>
                  <a:pt x="6868899" y="197279"/>
                </a:moveTo>
                <a:cubicBezTo>
                  <a:pt x="6865271" y="1808265"/>
                  <a:pt x="6858008" y="6879174"/>
                  <a:pt x="6858008" y="6879174"/>
                </a:cubicBezTo>
                <a:lnTo>
                  <a:pt x="0" y="6879174"/>
                </a:lnTo>
                <a:lnTo>
                  <a:pt x="0" y="0"/>
                </a:lnTo>
                <a:cubicBezTo>
                  <a:pt x="2329549" y="1257529"/>
                  <a:pt x="4524842" y="1741029"/>
                  <a:pt x="6868899" y="197279"/>
                </a:cubicBezTo>
                <a:close/>
              </a:path>
            </a:pathLst>
          </a:custGeom>
          <a:solidFill>
            <a:schemeClr val="bg1"/>
          </a:solidFill>
          <a:ln>
            <a:noFill/>
          </a:ln>
          <a:effectLst/>
        </p:spPr>
        <p:txBody>
          <a:bodyPr wrap="square"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2" name="矩形 71"/>
          <p:cNvSpPr/>
          <p:nvPr/>
        </p:nvSpPr>
        <p:spPr>
          <a:xfrm>
            <a:off x="7294012" y="4178180"/>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1</a:t>
            </a:r>
            <a:endParaRPr lang="zh-CN" altLang="en-US" sz="2000" b="1">
              <a:solidFill>
                <a:schemeClr val="lt1"/>
              </a:solidFill>
              <a:latin typeface="微软雅黑" panose="020B0503020204020204" charset="-122"/>
              <a:ea typeface="微软雅黑" panose="020B0503020204020204" charset="-122"/>
            </a:endParaRPr>
          </a:p>
        </p:txBody>
      </p:sp>
      <p:sp>
        <p:nvSpPr>
          <p:cNvPr id="73" name="矩形 72"/>
          <p:cNvSpPr/>
          <p:nvPr/>
        </p:nvSpPr>
        <p:spPr>
          <a:xfrm>
            <a:off x="7756816" y="4137191"/>
            <a:ext cx="196532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大模型写作评测</a:t>
            </a:r>
            <a:endParaRPr lang="zh-CN" altLang="en-US" sz="2000" b="1">
              <a:solidFill>
                <a:srgbClr val="808080"/>
              </a:solidFill>
              <a:latin typeface="微软雅黑" panose="020B0503020204020204" charset="-122"/>
              <a:ea typeface="微软雅黑" panose="020B0503020204020204" charset="-122"/>
            </a:endParaRPr>
          </a:p>
        </p:txBody>
      </p:sp>
      <p:sp>
        <p:nvSpPr>
          <p:cNvPr id="74" name="矩形 73"/>
          <p:cNvSpPr/>
          <p:nvPr/>
        </p:nvSpPr>
        <p:spPr>
          <a:xfrm>
            <a:off x="7294012" y="4668883"/>
            <a:ext cx="316801" cy="316801"/>
          </a:xfrm>
          <a:prstGeom prst="rect">
            <a:avLst/>
          </a:prstGeom>
          <a:solidFill>
            <a:srgbClr val="808080"/>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2</a:t>
            </a:r>
            <a:endParaRPr lang="zh-CN" altLang="en-US" sz="2000" b="1">
              <a:solidFill>
                <a:schemeClr val="lt1"/>
              </a:solidFill>
              <a:latin typeface="微软雅黑" panose="020B0503020204020204" charset="-122"/>
              <a:ea typeface="微软雅黑" panose="020B0503020204020204" charset="-122"/>
            </a:endParaRPr>
          </a:p>
        </p:txBody>
      </p:sp>
      <p:sp>
        <p:nvSpPr>
          <p:cNvPr id="75" name="矩形 74"/>
          <p:cNvSpPr/>
          <p:nvPr/>
        </p:nvSpPr>
        <p:spPr>
          <a:xfrm>
            <a:off x="7756816" y="4627894"/>
            <a:ext cx="734695" cy="398780"/>
          </a:xfrm>
          <a:prstGeom prst="rect">
            <a:avLst/>
          </a:prstGeom>
          <a:noFill/>
          <a:ln>
            <a:noFill/>
          </a:ln>
        </p:spPr>
        <p:txBody>
          <a:bodyPr wrap="none" anchor="ctr">
            <a:spAutoFit/>
          </a:bodyPr>
          <a:lstStyle/>
          <a:p>
            <a:pPr algn="l"/>
            <a:r>
              <a:rPr lang="zh-CN" altLang="en-US" sz="2000" b="1">
                <a:solidFill>
                  <a:srgbClr val="808080"/>
                </a:solidFill>
                <a:latin typeface="微软雅黑" panose="020B0503020204020204" charset="-122"/>
                <a:ea typeface="微软雅黑" panose="020B0503020204020204" charset="-122"/>
              </a:rPr>
              <a:t>RAG</a:t>
            </a:r>
            <a:endParaRPr lang="zh-CN" altLang="en-US" sz="2000" b="1">
              <a:solidFill>
                <a:srgbClr val="808080"/>
              </a:solidFill>
              <a:latin typeface="微软雅黑" panose="020B0503020204020204" charset="-122"/>
              <a:ea typeface="微软雅黑" panose="020B0503020204020204" charset="-122"/>
            </a:endParaRPr>
          </a:p>
        </p:txBody>
      </p:sp>
      <p:sp>
        <p:nvSpPr>
          <p:cNvPr id="76" name="矩形 75"/>
          <p:cNvSpPr/>
          <p:nvPr/>
        </p:nvSpPr>
        <p:spPr>
          <a:xfrm>
            <a:off x="7294012" y="5159587"/>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3</a:t>
            </a:r>
            <a:endParaRPr lang="zh-CN" altLang="en-US" sz="2000" b="1">
              <a:solidFill>
                <a:schemeClr val="lt1"/>
              </a:solidFill>
              <a:latin typeface="微软雅黑" panose="020B0503020204020204" charset="-122"/>
              <a:ea typeface="微软雅黑" panose="020B0503020204020204" charset="-122"/>
            </a:endParaRPr>
          </a:p>
        </p:txBody>
      </p:sp>
      <p:sp>
        <p:nvSpPr>
          <p:cNvPr id="77" name="矩形 76"/>
          <p:cNvSpPr/>
          <p:nvPr/>
        </p:nvSpPr>
        <p:spPr>
          <a:xfrm>
            <a:off x="7756816" y="5118598"/>
            <a:ext cx="87503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agent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78" name="矩形 77"/>
          <p:cNvSpPr/>
          <p:nvPr/>
        </p:nvSpPr>
        <p:spPr>
          <a:xfrm>
            <a:off x="7294012" y="5650292"/>
            <a:ext cx="316801" cy="316801"/>
          </a:xfrm>
          <a:prstGeom prst="rect">
            <a:avLst/>
          </a:prstGeom>
          <a:solidFill>
            <a:schemeClr val="tx1">
              <a:lumMod val="50000"/>
              <a:lumOff val="50000"/>
            </a:schemeClr>
          </a:solidFill>
          <a:ln>
            <a:noFill/>
          </a:ln>
        </p:spPr>
        <p:txBody>
          <a:bodyPr anchor="ctr"/>
          <a:lstStyle/>
          <a:p>
            <a:pPr algn="ctr"/>
            <a:r>
              <a:rPr lang="en-US" altLang="zh-CN" sz="2000" b="1">
                <a:solidFill>
                  <a:schemeClr val="lt1"/>
                </a:solidFill>
                <a:latin typeface="微软雅黑" panose="020B0503020204020204" charset="-122"/>
                <a:ea typeface="微软雅黑" panose="020B0503020204020204" charset="-122"/>
              </a:rPr>
              <a:t>4</a:t>
            </a:r>
            <a:endParaRPr lang="zh-CN" altLang="en-US" sz="2000" b="1">
              <a:solidFill>
                <a:schemeClr val="lt1"/>
              </a:solidFill>
              <a:latin typeface="微软雅黑" panose="020B0503020204020204" charset="-122"/>
              <a:ea typeface="微软雅黑" panose="020B0503020204020204" charset="-122"/>
            </a:endParaRPr>
          </a:p>
        </p:txBody>
      </p:sp>
      <p:sp>
        <p:nvSpPr>
          <p:cNvPr id="79" name="矩形 78"/>
          <p:cNvSpPr/>
          <p:nvPr/>
        </p:nvSpPr>
        <p:spPr>
          <a:xfrm>
            <a:off x="7756816" y="5609303"/>
            <a:ext cx="1060450" cy="398780"/>
          </a:xfrm>
          <a:prstGeom prst="rect">
            <a:avLst/>
          </a:prstGeom>
          <a:noFill/>
          <a:ln>
            <a:noFill/>
          </a:ln>
        </p:spPr>
        <p:txBody>
          <a:bodyPr wrap="none" anchor="ctr">
            <a:spAutoFit/>
          </a:bodyPr>
          <a:lstStyle/>
          <a:p>
            <a:pPr algn="l"/>
            <a:r>
              <a:rPr lang="zh-CN" altLang="en-US" sz="2000" b="1">
                <a:solidFill>
                  <a:schemeClr val="tx1">
                    <a:lumMod val="50000"/>
                    <a:lumOff val="50000"/>
                  </a:schemeClr>
                </a:solidFill>
                <a:latin typeface="微软雅黑" panose="020B0503020204020204" charset="-122"/>
                <a:ea typeface="微软雅黑" panose="020B0503020204020204" charset="-122"/>
              </a:rPr>
              <a:t>prompt</a:t>
            </a:r>
            <a:endParaRPr lang="zh-CN" altLang="en-US" sz="2000" b="1">
              <a:solidFill>
                <a:schemeClr val="tx1">
                  <a:lumMod val="50000"/>
                  <a:lumOff val="50000"/>
                </a:schemeClr>
              </a:solidFill>
              <a:latin typeface="微软雅黑" panose="020B0503020204020204" charset="-122"/>
              <a:ea typeface="微软雅黑" panose="020B0503020204020204" charset="-122"/>
            </a:endParaRPr>
          </a:p>
        </p:txBody>
      </p:sp>
      <p:sp>
        <p:nvSpPr>
          <p:cNvPr id="24" name="文本框 23"/>
          <p:cNvSpPr txBox="1"/>
          <p:nvPr/>
        </p:nvSpPr>
        <p:spPr>
          <a:xfrm>
            <a:off x="7166392" y="2985413"/>
            <a:ext cx="3847848" cy="646331"/>
          </a:xfrm>
          <a:prstGeom prst="rect">
            <a:avLst/>
          </a:prstGeom>
          <a:solidFill>
            <a:schemeClr val="bg1">
              <a:alpha val="0"/>
            </a:schemeClr>
          </a:solidFill>
        </p:spPr>
        <p:txBody>
          <a:bodyPr wrap="none">
            <a:spAutoFit/>
          </a:bodyPr>
          <a:lstStyle>
            <a:lvl1pPr lvl="0">
              <a:defRPr sz="2800" b="1">
                <a:solidFill>
                  <a:schemeClr val="accent1"/>
                </a:solidFill>
                <a:latin typeface="微软雅黑" panose="020B0503020204020204" charset="-122"/>
                <a:ea typeface="微软雅黑" panose="020B0503020204020204" charset="-122"/>
              </a:defRPr>
            </a:lvl1pPr>
            <a:lvl2pPr lvl="1" algn="r">
              <a:defRPr sz="2000" b="1">
                <a:solidFill>
                  <a:srgbClr val="404040"/>
                </a:solidFill>
                <a:latin typeface="微软雅黑" panose="020B0503020204020204" charset="-122"/>
                <a:ea typeface="微软雅黑" panose="020B0503020204020204" charset="-122"/>
              </a:defRPr>
            </a:lvl2pPr>
            <a:lvl3pPr lvl="2" algn="r">
              <a:defRPr sz="2000" b="1">
                <a:solidFill>
                  <a:srgbClr val="404040"/>
                </a:solidFill>
                <a:latin typeface="微软雅黑" panose="020B0503020204020204" charset="-122"/>
                <a:ea typeface="微软雅黑" panose="020B0503020204020204" charset="-122"/>
              </a:defRPr>
            </a:lvl3pPr>
            <a:lvl4pPr lvl="3" algn="r">
              <a:defRPr sz="2000" b="1">
                <a:solidFill>
                  <a:srgbClr val="404040"/>
                </a:solidFill>
                <a:latin typeface="微软雅黑" panose="020B0503020204020204" charset="-122"/>
                <a:ea typeface="微软雅黑" panose="020B0503020204020204" charset="-122"/>
              </a:defRPr>
            </a:lvl4pPr>
            <a:lvl5pPr lvl="4" algn="r">
              <a:defRPr sz="2000" b="1">
                <a:solidFill>
                  <a:srgbClr val="404040"/>
                </a:solidFill>
                <a:latin typeface="微软雅黑" panose="020B0503020204020204" charset="-122"/>
                <a:ea typeface="微软雅黑" panose="020B0503020204020204" charset="-122"/>
              </a:defRPr>
            </a:lvl5pPr>
            <a:lvl6pPr marL="457200" lvl="5" algn="r">
              <a:spcBef>
                <a:spcPct val="0"/>
              </a:spcBef>
              <a:spcAft>
                <a:spcPct val="0"/>
              </a:spcAft>
              <a:defRPr>
                <a:latin typeface="Arial" panose="020B0604020202020204"/>
                <a:ea typeface="宋体" panose="02010600030101010101" pitchFamily="2" charset="-122"/>
              </a:defRPr>
            </a:lvl6pPr>
            <a:lvl7pPr marL="914400" lvl="6" algn="r">
              <a:spcBef>
                <a:spcPct val="0"/>
              </a:spcBef>
              <a:spcAft>
                <a:spcPct val="0"/>
              </a:spcAft>
              <a:defRPr>
                <a:latin typeface="Arial" panose="020B0604020202020204"/>
                <a:ea typeface="宋体" panose="02010600030101010101" pitchFamily="2" charset="-122"/>
              </a:defRPr>
            </a:lvl7pPr>
            <a:lvl8pPr marL="1371600" lvl="7" algn="r">
              <a:spcBef>
                <a:spcPct val="0"/>
              </a:spcBef>
              <a:spcAft>
                <a:spcPct val="0"/>
              </a:spcAft>
              <a:defRPr>
                <a:latin typeface="Arial" panose="020B0604020202020204"/>
                <a:ea typeface="宋体" panose="02010600030101010101" pitchFamily="2" charset="-122"/>
              </a:defRPr>
            </a:lvl8pPr>
            <a:lvl9pPr marL="1828800" lvl="8" algn="r">
              <a:spcBef>
                <a:spcPct val="0"/>
              </a:spcBef>
              <a:spcAft>
                <a:spcPct val="0"/>
              </a:spcAft>
              <a:defRPr>
                <a:latin typeface="Arial" panose="020B0604020202020204"/>
                <a:ea typeface="宋体" panose="02010600030101010101" pitchFamily="2" charset="-122"/>
              </a:defRPr>
            </a:lvl9pPr>
          </a:lstStyle>
          <a:p>
            <a:r>
              <a:rPr lang="zh-CN" altLang="en-US" sz="3600"/>
              <a:t>目录 </a:t>
            </a:r>
            <a:r>
              <a:rPr lang="en-US" altLang="zh-CN" sz="3600"/>
              <a:t>| CONTENT</a:t>
            </a:r>
            <a:endParaRPr lang="en-US" altLang="zh-CN" sz="3600"/>
          </a:p>
        </p:txBody>
      </p:sp>
      <p:pic>
        <p:nvPicPr>
          <p:cNvPr id="8" name="图片 7"/>
          <p:cNvPicPr/>
          <p:nvPr/>
        </p:nvPicPr>
        <p:blipFill>
          <a:blip r:embed="rId2" cstate="print"/>
          <a:stretch>
            <a:fillRect/>
          </a:stretch>
        </p:blipFill>
        <p:spPr>
          <a:xfrm>
            <a:off x="9906000" y="825500"/>
            <a:ext cx="1397000" cy="1397000"/>
          </a:xfrm>
          <a:prstGeom prst="rect">
            <a:avLst/>
          </a:prstGeom>
        </p:spPr>
      </p:pic>
      <p:sp>
        <p:nvSpPr>
          <p:cNvPr id="2" name="矩形 1"/>
          <p:cNvSpPr/>
          <p:nvPr/>
        </p:nvSpPr>
        <p:spPr>
          <a:xfrm>
            <a:off x="7294012" y="6181787"/>
            <a:ext cx="316801" cy="316801"/>
          </a:xfrm>
          <a:prstGeom prst="rect">
            <a:avLst/>
          </a:prstGeom>
          <a:solidFill>
            <a:srgbClr val="0070C0"/>
          </a:solidFill>
          <a:ln>
            <a:noFill/>
          </a:ln>
        </p:spPr>
        <p:txBody>
          <a:bodyPr anchor="ctr"/>
          <a:p>
            <a:pPr algn="ctr"/>
            <a:r>
              <a:rPr lang="en-US" altLang="zh-CN" sz="2000" b="1">
                <a:solidFill>
                  <a:schemeClr val="lt1"/>
                </a:solidFill>
                <a:latin typeface="微软雅黑" panose="020B0503020204020204" charset="-122"/>
                <a:ea typeface="微软雅黑" panose="020B0503020204020204" charset="-122"/>
              </a:rPr>
              <a:t>5</a:t>
            </a:r>
            <a:endParaRPr lang="en-US" altLang="zh-CN" sz="2000" b="1">
              <a:solidFill>
                <a:schemeClr val="lt1"/>
              </a:solidFill>
              <a:latin typeface="微软雅黑" panose="020B0503020204020204" charset="-122"/>
              <a:ea typeface="微软雅黑" panose="020B0503020204020204" charset="-122"/>
            </a:endParaRPr>
          </a:p>
        </p:txBody>
      </p:sp>
      <p:sp>
        <p:nvSpPr>
          <p:cNvPr id="4" name="矩形 3"/>
          <p:cNvSpPr/>
          <p:nvPr/>
        </p:nvSpPr>
        <p:spPr>
          <a:xfrm>
            <a:off x="7756816" y="6140798"/>
            <a:ext cx="2219960" cy="398780"/>
          </a:xfrm>
          <a:prstGeom prst="rect">
            <a:avLst/>
          </a:prstGeom>
          <a:noFill/>
          <a:ln>
            <a:noFill/>
          </a:ln>
        </p:spPr>
        <p:txBody>
          <a:bodyPr wrap="none" anchor="ctr">
            <a:spAutoFit/>
          </a:bodyPr>
          <a:p>
            <a:pPr algn="l"/>
            <a:r>
              <a:rPr lang="zh-CN" altLang="en-US" sz="2000" b="1">
                <a:solidFill>
                  <a:srgbClr val="0070C0"/>
                </a:solidFill>
                <a:latin typeface="微软雅黑" panose="020B0503020204020204" charset="-122"/>
                <a:ea typeface="微软雅黑" panose="020B0503020204020204" charset="-122"/>
              </a:rPr>
              <a:t>后续项目设计思路</a:t>
            </a:r>
            <a:endParaRPr lang="zh-CN" altLang="en-US" sz="2000" b="1">
              <a:solidFill>
                <a:srgbClr val="0070C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8101330" cy="521970"/>
          </a:xfrm>
          <a:prstGeom prst="rect">
            <a:avLst/>
          </a:prstGeom>
          <a:noFill/>
        </p:spPr>
        <p:txBody>
          <a:bodyPr wrap="square" rtlCol="0">
            <a:spAutoFit/>
          </a:bodyPr>
          <a:lstStyle/>
          <a:p>
            <a:r>
              <a:rPr lang="zh-CN" altLang="en-US" sz="2800" dirty="0">
                <a:solidFill>
                  <a:schemeClr val="tx1">
                    <a:lumMod val="75000"/>
                    <a:lumOff val="25000"/>
                  </a:schemeClr>
                </a:solidFill>
                <a:uFillTx/>
                <a:latin typeface="Arial" panose="020B0604020202020204" pitchFamily="34" charset="0"/>
                <a:sym typeface="+mn-ea"/>
              </a:rPr>
              <a:t>项目设计思路</a:t>
            </a:r>
            <a:endParaRPr lang="zh-CN" altLang="en-US" sz="2800" dirty="0">
              <a:solidFill>
                <a:schemeClr val="tx1">
                  <a:lumMod val="75000"/>
                  <a:lumOff val="25000"/>
                </a:schemeClr>
              </a:solidFill>
              <a:uFillTx/>
              <a:latin typeface="Arial" panose="020B0604020202020204" pitchFamily="34" charset="0"/>
              <a:sym typeface="+mn-ea"/>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20</a:t>
              </a:r>
              <a:endParaRPr lang="en-US" altLang="zh-CN"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8" name="矩形 17"/>
          <p:cNvSpPr/>
          <p:nvPr/>
        </p:nvSpPr>
        <p:spPr>
          <a:xfrm>
            <a:off x="4091305" y="918210"/>
            <a:ext cx="7874000" cy="5598160"/>
          </a:xfrm>
          <a:prstGeom prst="rect">
            <a:avLst/>
          </a:prstGeom>
        </p:spPr>
        <p:txBody>
          <a:bodyPr wrap="square">
            <a:noAutofit/>
          </a:bodyPr>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采用</a:t>
            </a:r>
            <a:r>
              <a:rPr lang="en-US" altLang="zh-CN" sz="2000" dirty="0">
                <a:solidFill>
                  <a:schemeClr val="tx1">
                    <a:lumMod val="75000"/>
                    <a:lumOff val="25000"/>
                  </a:schemeClr>
                </a:solidFill>
                <a:uFillTx/>
                <a:latin typeface="Helvetica" charset="0"/>
                <a:sym typeface="+mn-ea"/>
              </a:rPr>
              <a:t>Gradio</a:t>
            </a:r>
            <a:r>
              <a:rPr lang="zh-CN" altLang="en-US" sz="2000" dirty="0">
                <a:solidFill>
                  <a:schemeClr val="tx1">
                    <a:lumMod val="75000"/>
                    <a:lumOff val="25000"/>
                  </a:schemeClr>
                </a:solidFill>
                <a:uFillTx/>
                <a:latin typeface="Helvetica" charset="0"/>
                <a:sym typeface="+mn-ea"/>
              </a:rPr>
              <a:t>进行用户交互，在后续实验过程中输入中针对不同需求调整</a:t>
            </a:r>
            <a:r>
              <a:rPr lang="en-US" altLang="zh-CN" sz="2000" dirty="0">
                <a:solidFill>
                  <a:schemeClr val="tx1">
                    <a:lumMod val="75000"/>
                    <a:lumOff val="25000"/>
                  </a:schemeClr>
                </a:solidFill>
                <a:uFillTx/>
                <a:latin typeface="Helvetica" charset="0"/>
                <a:sym typeface="+mn-ea"/>
              </a:rPr>
              <a:t>prompt</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基于ElasticSearch等工具进行文献检索，基于模型拆分任务</a:t>
            </a:r>
            <a:r>
              <a:rPr lang="zh-CN" altLang="en-US" sz="2000" dirty="0">
                <a:solidFill>
                  <a:schemeClr val="tx1">
                    <a:lumMod val="75000"/>
                    <a:lumOff val="25000"/>
                  </a:schemeClr>
                </a:solidFill>
                <a:uFillTx/>
                <a:latin typeface="Helvetica" charset="0"/>
              </a:rPr>
              <a:t>进行模块化处理</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预计采用采用LangChain框架构建可扩展的流水线</a:t>
            </a:r>
            <a:r>
              <a:rPr lang="zh-CN" altLang="en-US" sz="2000" dirty="0">
                <a:solidFill>
                  <a:schemeClr val="tx1">
                    <a:lumMod val="75000"/>
                    <a:lumOff val="25000"/>
                  </a:schemeClr>
                </a:solidFill>
                <a:uFillTx/>
                <a:latin typeface="Helvetica" charset="0"/>
              </a:rPr>
              <a:t>并采用MCP协议实现工具间通信</a:t>
            </a: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endParaRPr lang="zh-CN" altLang="en-US" sz="2000" dirty="0">
              <a:solidFill>
                <a:schemeClr val="tx1">
                  <a:lumMod val="75000"/>
                  <a:lumOff val="25000"/>
                </a:schemeClr>
              </a:solidFill>
              <a:uFillTx/>
              <a:latin typeface="Helvetica" charset="0"/>
            </a:endParaRPr>
          </a:p>
          <a:p>
            <a:pPr indent="0" algn="l">
              <a:lnSpc>
                <a:spcPct val="130000"/>
              </a:lnSpc>
              <a:buClr>
                <a:srgbClr val="059199"/>
              </a:buClr>
              <a:buFont typeface="+mj-lt"/>
              <a:buNone/>
            </a:pPr>
            <a:r>
              <a:rPr lang="zh-CN" altLang="en-US" sz="2000" dirty="0">
                <a:solidFill>
                  <a:schemeClr val="tx1">
                    <a:lumMod val="75000"/>
                    <a:lumOff val="25000"/>
                  </a:schemeClr>
                </a:solidFill>
                <a:uFillTx/>
                <a:latin typeface="Helvetica" charset="0"/>
              </a:rPr>
              <a:t>预计以deepseek r1 api为底层架构，优先调用，允许较长响应时间。根据后续实验考虑加入SciBERT等</a:t>
            </a:r>
            <a:r>
              <a:rPr lang="zh-CN" altLang="en-US" sz="2000" dirty="0">
                <a:solidFill>
                  <a:schemeClr val="tx1">
                    <a:lumMod val="75000"/>
                    <a:lumOff val="25000"/>
                  </a:schemeClr>
                </a:solidFill>
                <a:uFillTx/>
                <a:latin typeface="Helvetica" charset="0"/>
              </a:rPr>
              <a:t>领域适应模型</a:t>
            </a:r>
            <a:endParaRPr lang="zh-CN" altLang="en-US" sz="2000" dirty="0">
              <a:solidFill>
                <a:schemeClr val="tx1">
                  <a:lumMod val="75000"/>
                  <a:lumOff val="25000"/>
                </a:schemeClr>
              </a:solidFill>
              <a:uFillTx/>
              <a:latin typeface="Helvetica" charset="0"/>
            </a:endParaRPr>
          </a:p>
        </p:txBody>
      </p:sp>
      <p:grpSp>
        <p:nvGrpSpPr>
          <p:cNvPr id="28" name="组合 27"/>
          <p:cNvGrpSpPr/>
          <p:nvPr/>
        </p:nvGrpSpPr>
        <p:grpSpPr>
          <a:xfrm>
            <a:off x="824230" y="1250950"/>
            <a:ext cx="2886710" cy="4483100"/>
            <a:chOff x="1298" y="1970"/>
            <a:chExt cx="4546" cy="7060"/>
          </a:xfrm>
        </p:grpSpPr>
        <p:sp>
          <p:nvSpPr>
            <p:cNvPr id="19" name="矩形 18"/>
            <p:cNvSpPr/>
            <p:nvPr/>
          </p:nvSpPr>
          <p:spPr>
            <a:xfrm>
              <a:off x="1298" y="3908"/>
              <a:ext cx="4546" cy="12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Tools</a:t>
              </a:r>
              <a:r>
                <a:rPr lang="zh-CN" altLang="en-US" sz="2800"/>
                <a:t>层</a:t>
              </a:r>
              <a:endParaRPr lang="zh-CN" altLang="en-US" sz="2800"/>
            </a:p>
          </p:txBody>
        </p:sp>
        <p:sp>
          <p:nvSpPr>
            <p:cNvPr id="11" name="矩形 10"/>
            <p:cNvSpPr/>
            <p:nvPr/>
          </p:nvSpPr>
          <p:spPr>
            <a:xfrm>
              <a:off x="1298" y="1970"/>
              <a:ext cx="4546" cy="12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用户交互层</a:t>
              </a:r>
              <a:endParaRPr lang="zh-CN" altLang="en-US" sz="2800"/>
            </a:p>
          </p:txBody>
        </p:sp>
        <p:sp>
          <p:nvSpPr>
            <p:cNvPr id="12" name="矩形 11"/>
            <p:cNvSpPr/>
            <p:nvPr/>
          </p:nvSpPr>
          <p:spPr>
            <a:xfrm>
              <a:off x="1298" y="5846"/>
              <a:ext cx="4546" cy="12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Workflow</a:t>
              </a:r>
              <a:r>
                <a:rPr lang="zh-CN" altLang="en-US" sz="2800"/>
                <a:t>层</a:t>
              </a:r>
              <a:endParaRPr lang="zh-CN" altLang="en-US" sz="2800"/>
            </a:p>
          </p:txBody>
        </p:sp>
        <p:sp>
          <p:nvSpPr>
            <p:cNvPr id="13" name="矩形 12"/>
            <p:cNvSpPr/>
            <p:nvPr/>
          </p:nvSpPr>
          <p:spPr>
            <a:xfrm>
              <a:off x="1298" y="7784"/>
              <a:ext cx="4546" cy="12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LLM基础设施层</a:t>
              </a:r>
              <a:endParaRPr lang="zh-CN" altLang="en-US" sz="2800"/>
            </a:p>
          </p:txBody>
        </p:sp>
        <p:sp>
          <p:nvSpPr>
            <p:cNvPr id="15" name="下箭头 14"/>
            <p:cNvSpPr/>
            <p:nvPr/>
          </p:nvSpPr>
          <p:spPr>
            <a:xfrm rot="10800000">
              <a:off x="3051" y="3274"/>
              <a:ext cx="1039" cy="5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下箭头 15"/>
            <p:cNvSpPr/>
            <p:nvPr/>
          </p:nvSpPr>
          <p:spPr>
            <a:xfrm rot="10800000">
              <a:off x="3051" y="7150"/>
              <a:ext cx="1039" cy="5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下箭头 22"/>
            <p:cNvSpPr/>
            <p:nvPr/>
          </p:nvSpPr>
          <p:spPr>
            <a:xfrm rot="10800000">
              <a:off x="3051" y="5212"/>
              <a:ext cx="1039" cy="5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WritingBench</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06045" y="853440"/>
            <a:ext cx="11859260" cy="5598160"/>
          </a:xfrm>
          <a:prstGeom prst="rect">
            <a:avLst/>
          </a:prstGeom>
        </p:spPr>
        <p:txBody>
          <a:bodyPr wrap="square">
            <a:noAutofit/>
          </a:bodyPr>
          <a:lstStyle/>
          <a:p>
            <a:pPr algn="l">
              <a:lnSpc>
                <a:spcPct val="130000"/>
              </a:lnSpc>
            </a:pPr>
            <a:r>
              <a:rPr lang="zh-CN" altLang="en-US" sz="2000" dirty="0">
                <a:solidFill>
                  <a:schemeClr val="tx1">
                    <a:lumMod val="75000"/>
                    <a:lumOff val="25000"/>
                  </a:schemeClr>
                </a:solidFill>
                <a:uFillTx/>
                <a:latin typeface="Arial" panose="020B0604020202020204" pitchFamily="34" charset="0"/>
              </a:rPr>
              <a:t>现有</a:t>
            </a:r>
            <a:r>
              <a:rPr lang="en-US" altLang="zh-CN" sz="2000" dirty="0">
                <a:solidFill>
                  <a:schemeClr val="tx1">
                    <a:lumMod val="75000"/>
                    <a:lumOff val="25000"/>
                  </a:schemeClr>
                </a:solidFill>
                <a:uFillTx/>
                <a:latin typeface="Arial" panose="020B0604020202020204" pitchFamily="34" charset="0"/>
              </a:rPr>
              <a:t>AI</a:t>
            </a:r>
            <a:r>
              <a:rPr lang="zh-CN" altLang="en-US" sz="2000" dirty="0">
                <a:solidFill>
                  <a:schemeClr val="tx1">
                    <a:lumMod val="75000"/>
                    <a:lumOff val="25000"/>
                  </a:schemeClr>
                </a:solidFill>
                <a:uFillTx/>
                <a:latin typeface="Arial" panose="020B0604020202020204" pitchFamily="34" charset="0"/>
              </a:rPr>
              <a:t>写作评估多局限于单一领域和短文本，大多聚焦于文学小说创作，而商业文书、法律文书以及因社交媒体发展催生的营销类写作等领域则成为评估盲区。此外，传统评估方法多采用固定标准来衡量不同的复杂场景。数据表明，传统评估方法与人类判断的一致性不足</a:t>
            </a:r>
            <a:r>
              <a:rPr lang="en-US" altLang="zh-CN" sz="2000" dirty="0">
                <a:solidFill>
                  <a:schemeClr val="tx1">
                    <a:lumMod val="75000"/>
                    <a:lumOff val="25000"/>
                  </a:schemeClr>
                </a:solidFill>
                <a:uFillTx/>
                <a:latin typeface="Arial" panose="020B0604020202020204" pitchFamily="34" charset="0"/>
              </a:rPr>
              <a:t>65%</a:t>
            </a:r>
            <a:r>
              <a:rPr lang="zh-CN" altLang="en-US" sz="2000" dirty="0">
                <a:solidFill>
                  <a:schemeClr val="tx1">
                    <a:lumMod val="75000"/>
                    <a:lumOff val="25000"/>
                  </a:schemeClr>
                </a:solidFill>
                <a:uFillTx/>
                <a:latin typeface="Arial" panose="020B0604020202020204" pitchFamily="34" charset="0"/>
              </a:rPr>
              <a:t>，严重制约了创作型</a:t>
            </a:r>
            <a:r>
              <a:rPr lang="en-US" altLang="zh-CN" sz="2000" dirty="0">
                <a:solidFill>
                  <a:schemeClr val="tx1">
                    <a:lumMod val="75000"/>
                    <a:lumOff val="25000"/>
                  </a:schemeClr>
                </a:solidFill>
                <a:uFillTx/>
                <a:latin typeface="Arial" panose="020B0604020202020204" pitchFamily="34" charset="0"/>
              </a:rPr>
              <a:t>AI</a:t>
            </a:r>
            <a:r>
              <a:rPr lang="zh-CN" altLang="en-US" sz="2000" dirty="0">
                <a:solidFill>
                  <a:schemeClr val="tx1">
                    <a:lumMod val="75000"/>
                    <a:lumOff val="25000"/>
                  </a:schemeClr>
                </a:solidFill>
                <a:uFillTx/>
                <a:latin typeface="Arial" panose="020B0604020202020204" pitchFamily="34" charset="0"/>
              </a:rPr>
              <a:t>的发展。</a:t>
            </a:r>
            <a:endParaRPr lang="zh-CN" altLang="en-US" sz="2000" dirty="0">
              <a:solidFill>
                <a:schemeClr val="tx1">
                  <a:lumMod val="75000"/>
                  <a:lumOff val="25000"/>
                </a:schemeClr>
              </a:solidFill>
              <a:uFillTx/>
              <a:latin typeface="Arial" panose="020B0604020202020204" pitchFamily="34" charset="0"/>
            </a:endParaRPr>
          </a:p>
          <a:p>
            <a:pPr algn="l">
              <a:lnSpc>
                <a:spcPct val="130000"/>
              </a:lnSpc>
            </a:pPr>
            <a:endParaRPr lang="zh-CN" altLang="en-US" sz="2000" dirty="0">
              <a:solidFill>
                <a:schemeClr val="tx1">
                  <a:lumMod val="75000"/>
                  <a:lumOff val="25000"/>
                </a:schemeClr>
              </a:solidFill>
              <a:uFillTx/>
              <a:latin typeface="Arial" panose="020B0604020202020204" pitchFamily="34" charset="0"/>
            </a:endParaRPr>
          </a:p>
        </p:txBody>
      </p:sp>
      <p:pic>
        <p:nvPicPr>
          <p:cNvPr id="9" name="图片 8"/>
          <p:cNvPicPr/>
          <p:nvPr/>
        </p:nvPicPr>
        <p:blipFill>
          <a:blip r:embed="rId1"/>
          <a:stretch>
            <a:fillRect/>
          </a:stretch>
        </p:blipFill>
        <p:spPr>
          <a:xfrm>
            <a:off x="813435" y="2504758"/>
            <a:ext cx="10287000" cy="28670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21" fill="hold" grpId="0" nodeType="withEffect">
                                  <p:stCondLst>
                                    <p:cond delay="24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561866" y="-185945"/>
            <a:ext cx="12192000" cy="6858000"/>
            <a:chOff x="-9441874" y="-1384720"/>
            <a:chExt cx="12192000" cy="6858000"/>
          </a:xfrm>
        </p:grpSpPr>
        <p:pic>
          <p:nvPicPr>
            <p:cNvPr id="1026" name="Picture 2" descr="http://pic.97uimg.com/back_pic/00/01/88/75/dab74c05ca1b40a8122bedf0e8ad055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4420"/>
            <a:stretch>
              <a:fillRect/>
            </a:stretch>
          </p:blipFill>
          <p:spPr bwMode="auto">
            <a:xfrm>
              <a:off x="-9441599" y="-1384719"/>
              <a:ext cx="1219145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41874" y="-138472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782210" y="2938825"/>
            <a:ext cx="5626628" cy="829945"/>
          </a:xfrm>
          <a:prstGeom prst="rect">
            <a:avLst/>
          </a:prstGeom>
          <a:noFill/>
        </p:spPr>
        <p:txBody>
          <a:bodyPr wrap="square" rtlCol="0">
            <a:spAutoFit/>
          </a:bodyPr>
          <a:lstStyle/>
          <a:p>
            <a:pPr algn="just"/>
            <a:r>
              <a:rPr lang="zh-CN" altLang="en-US" sz="4800" b="1" spc="300" dirty="0">
                <a:solidFill>
                  <a:schemeClr val="bg1"/>
                </a:solidFill>
              </a:rPr>
              <a:t>谢谢</a:t>
            </a:r>
            <a:endParaRPr lang="zh-CN" altLang="en-US" sz="4800" b="1" spc="300" dirty="0">
              <a:solidFill>
                <a:schemeClr val="bg1"/>
              </a:solidFill>
            </a:endParaRPr>
          </a:p>
        </p:txBody>
      </p:sp>
      <p:sp>
        <p:nvSpPr>
          <p:cNvPr id="11" name="文本框 10"/>
          <p:cNvSpPr txBox="1"/>
          <p:nvPr/>
        </p:nvSpPr>
        <p:spPr>
          <a:xfrm>
            <a:off x="6050915" y="4338955"/>
            <a:ext cx="2035810" cy="368300"/>
          </a:xfrm>
          <a:prstGeom prst="rect">
            <a:avLst/>
          </a:prstGeom>
          <a:noFill/>
        </p:spPr>
        <p:txBody>
          <a:bodyPr wrap="square" rtlCol="0">
            <a:spAutoFit/>
          </a:bodyPr>
          <a:lstStyle/>
          <a:p>
            <a:r>
              <a:rPr lang="zh-CN" altLang="en-US" b="1" dirty="0">
                <a:solidFill>
                  <a:schemeClr val="bg1"/>
                </a:solidFill>
              </a:rPr>
              <a:t>答辩人</a:t>
            </a:r>
            <a:endParaRPr lang="zh-CN" altLang="en-US" b="1" dirty="0">
              <a:solidFill>
                <a:schemeClr val="bg1"/>
              </a:solidFill>
            </a:endParaRPr>
          </a:p>
        </p:txBody>
      </p:sp>
      <p:sp>
        <p:nvSpPr>
          <p:cNvPr id="12" name="文本框 11"/>
          <p:cNvSpPr txBox="1"/>
          <p:nvPr/>
        </p:nvSpPr>
        <p:spPr>
          <a:xfrm>
            <a:off x="7916763" y="4312179"/>
            <a:ext cx="2016792" cy="368300"/>
          </a:xfrm>
          <a:prstGeom prst="rect">
            <a:avLst/>
          </a:prstGeom>
          <a:noFill/>
        </p:spPr>
        <p:txBody>
          <a:bodyPr wrap="square" rtlCol="0">
            <a:spAutoFit/>
          </a:bodyPr>
          <a:lstStyle/>
          <a:p>
            <a:r>
              <a:rPr lang="zh-CN" altLang="en-US" b="1">
                <a:solidFill>
                  <a:schemeClr val="bg1"/>
                </a:solidFill>
              </a:rPr>
              <a:t>导师：</a:t>
            </a:r>
            <a:endParaRPr b="1" dirty="0">
              <a:solidFill>
                <a:schemeClr val="bg1"/>
              </a:solidFill>
            </a:endParaRPr>
          </a:p>
        </p:txBody>
      </p:sp>
      <p:pic>
        <p:nvPicPr>
          <p:cNvPr id="19" name="Jewel - Simple Gift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18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Topic</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1" name="图片 10"/>
          <p:cNvPicPr/>
          <p:nvPr/>
        </p:nvPicPr>
        <p:blipFill>
          <a:blip r:embed="rId1"/>
          <a:stretch>
            <a:fillRect/>
          </a:stretch>
        </p:blipFill>
        <p:spPr>
          <a:xfrm>
            <a:off x="1066800" y="920750"/>
            <a:ext cx="4862195" cy="3969385"/>
          </a:xfrm>
          <a:prstGeom prst="rect">
            <a:avLst/>
          </a:prstGeom>
        </p:spPr>
      </p:pic>
      <p:pic>
        <p:nvPicPr>
          <p:cNvPr id="13" name="图片 12"/>
          <p:cNvPicPr/>
          <p:nvPr/>
        </p:nvPicPr>
        <p:blipFill>
          <a:blip r:embed="rId2"/>
          <a:stretch>
            <a:fillRect/>
          </a:stretch>
        </p:blipFill>
        <p:spPr>
          <a:xfrm>
            <a:off x="6096000" y="819150"/>
            <a:ext cx="5355590" cy="4008755"/>
          </a:xfrm>
          <a:prstGeom prst="rect">
            <a:avLst/>
          </a:prstGeom>
        </p:spPr>
      </p:pic>
      <p:pic>
        <p:nvPicPr>
          <p:cNvPr id="15" name="图片 14"/>
          <p:cNvPicPr/>
          <p:nvPr/>
        </p:nvPicPr>
        <p:blipFill>
          <a:blip r:embed="rId3"/>
          <a:stretch>
            <a:fillRect/>
          </a:stretch>
        </p:blipFill>
        <p:spPr>
          <a:xfrm>
            <a:off x="952500" y="4889183"/>
            <a:ext cx="10287000" cy="16859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Detail</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3</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p:nvPr/>
        </p:nvPicPr>
        <p:blipFill>
          <a:blip r:embed="rId1"/>
          <a:stretch>
            <a:fillRect/>
          </a:stretch>
        </p:blipFill>
        <p:spPr>
          <a:xfrm>
            <a:off x="818515" y="1016635"/>
            <a:ext cx="10554970" cy="46602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4</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 name="图片 9" descr="6f823c9ca39998e9f91684ca1ea2e81"/>
          <p:cNvPicPr>
            <a:picLocks noChangeAspect="1"/>
          </p:cNvPicPr>
          <p:nvPr/>
        </p:nvPicPr>
        <p:blipFill>
          <a:blip r:embed="rId1"/>
          <a:stretch>
            <a:fillRect/>
          </a:stretch>
        </p:blipFill>
        <p:spPr>
          <a:xfrm>
            <a:off x="1294130" y="842645"/>
            <a:ext cx="9604375" cy="5632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5</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p:nvPr/>
        </p:nvPicPr>
        <p:blipFill>
          <a:blip r:embed="rId1"/>
          <a:stretch>
            <a:fillRect/>
          </a:stretch>
        </p:blipFill>
        <p:spPr>
          <a:xfrm>
            <a:off x="201295" y="1056005"/>
            <a:ext cx="11790045" cy="44964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Result</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6</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9" name="图片 8"/>
          <p:cNvPicPr>
            <a:picLocks noChangeAspect="1"/>
          </p:cNvPicPr>
          <p:nvPr/>
        </p:nvPicPr>
        <p:blipFill>
          <a:blip r:embed="rId1"/>
          <a:stretch>
            <a:fillRect/>
          </a:stretch>
        </p:blipFill>
        <p:spPr>
          <a:xfrm>
            <a:off x="2815590" y="849630"/>
            <a:ext cx="6560820" cy="51587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85" y="219710"/>
            <a:ext cx="4057650" cy="521970"/>
          </a:xfrm>
          <a:prstGeom prst="rect">
            <a:avLst/>
          </a:prstGeom>
          <a:noFill/>
        </p:spPr>
        <p:txBody>
          <a:bodyPr wrap="square" rtlCol="0">
            <a:spAutoFit/>
          </a:bodyPr>
          <a:lstStyle/>
          <a:p>
            <a:r>
              <a:rPr lang="en-US" altLang="zh-CN" sz="2800" b="1" spc="300" dirty="0">
                <a:solidFill>
                  <a:schemeClr val="tx1">
                    <a:lumMod val="75000"/>
                    <a:lumOff val="25000"/>
                  </a:schemeClr>
                </a:solidFill>
                <a:latin typeface="Arial" panose="020B0604020202020204" pitchFamily="34" charset="0"/>
                <a:cs typeface="Arial" panose="020B0604020202020204" pitchFamily="34" charset="0"/>
              </a:rPr>
              <a:t>Deepwriting</a:t>
            </a:r>
            <a:endParaRPr lang="en-US" altLang="zh-CN" sz="2800" b="1" spc="3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a:solidFill>
                    <a:schemeClr val="bg1"/>
                  </a:solidFill>
                </a:rPr>
                <a:t>7</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endParaRPr lang="zh-CN" altLang="en-US" sz="1200" i="1" dirty="0">
                <a:solidFill>
                  <a:schemeClr val="tx1">
                    <a:lumMod val="75000"/>
                    <a:lumOff val="25000"/>
                  </a:schemeClr>
                </a:solidFill>
              </a:endParaRP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238885" y="979805"/>
            <a:ext cx="6748780" cy="368300"/>
          </a:xfrm>
          <a:prstGeom prst="rect">
            <a:avLst/>
          </a:prstGeom>
          <a:noFill/>
        </p:spPr>
        <p:txBody>
          <a:bodyPr wrap="square" rtlCol="0">
            <a:spAutoFit/>
          </a:bodyPr>
          <a:lstStyle/>
          <a:p>
            <a:r>
              <a:rPr lang="en-US" altLang="zh-CN"/>
              <a:t>https://modelscope.cn/studios/iic/DeepWriting</a:t>
            </a:r>
            <a:endParaRPr lang="en-US" altLang="zh-CN"/>
          </a:p>
        </p:txBody>
      </p:sp>
      <p:pic>
        <p:nvPicPr>
          <p:cNvPr id="10" name="图片 9"/>
          <p:cNvPicPr>
            <a:picLocks noChangeAspect="1"/>
          </p:cNvPicPr>
          <p:nvPr/>
        </p:nvPicPr>
        <p:blipFill>
          <a:blip r:embed="rId1"/>
          <a:stretch>
            <a:fillRect/>
          </a:stretch>
        </p:blipFill>
        <p:spPr>
          <a:xfrm>
            <a:off x="899795" y="1348105"/>
            <a:ext cx="10392410" cy="51828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PP_MARK_KEY" val="ce9867bc-ed83-478d-9a86-3e49e93103d7"/>
  <p:tag name="COMMONDATA" val="eyJoZGlkIjoiOGRiMDdjMmZjYzZkZmFiMzc3MTA1ZTBiNzBmZGVlZDAifQ=="/>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8605</Words>
  <Application>WPS 演示</Application>
  <PresentationFormat>宽屏</PresentationFormat>
  <Paragraphs>412</Paragraphs>
  <Slides>30</Slides>
  <Notes>24</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宋体</vt:lpstr>
      <vt:lpstr>Wingdings</vt:lpstr>
      <vt:lpstr>微软雅黑</vt:lpstr>
      <vt:lpstr>Arial</vt:lpstr>
      <vt:lpstr>Arial Unicode MS</vt:lpstr>
      <vt:lpstr>Calibri</vt:lpstr>
      <vt:lpstr>Times New Roman</vt:lpstr>
      <vt:lpstr>Wingdings</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陈昊旸</cp:lastModifiedBy>
  <cp:revision>92</cp:revision>
  <dcterms:created xsi:type="dcterms:W3CDTF">2025-04-23T07:53:00Z</dcterms:created>
  <dcterms:modified xsi:type="dcterms:W3CDTF">2025-04-23T14:28:33Z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3394ED1C52204023978214DB36736EAC_12</vt:lpwstr>
  </property>
</Properties>
</file>